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303" r:id="rId5"/>
    <p:sldId id="258" r:id="rId6"/>
    <p:sldId id="262" r:id="rId7"/>
    <p:sldId id="261" r:id="rId8"/>
    <p:sldId id="284" r:id="rId9"/>
    <p:sldId id="293" r:id="rId10"/>
    <p:sldId id="305" r:id="rId11"/>
    <p:sldId id="304" r:id="rId12"/>
    <p:sldId id="302" r:id="rId13"/>
    <p:sldId id="280" r:id="rId14"/>
    <p:sldId id="297" r:id="rId15"/>
    <p:sldId id="306" r:id="rId16"/>
  </p:sldIdLst>
  <p:sldSz cx="9144000" cy="6858000" type="screen4x3"/>
  <p:notesSz cx="6858000" cy="9144000"/>
  <p:embeddedFontLst>
    <p:embeddedFont>
      <p:font typeface="KoPubWorld돋움체 Bold" panose="020B0600000101010101" charset="-127"/>
      <p:bold r:id="rId17"/>
    </p:embeddedFont>
    <p:embeddedFont>
      <p:font typeface="KoPubWorld돋움체 Medium" panose="020B0600000101010101" charset="-127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553"/>
    <a:srgbClr val="9FA29F"/>
    <a:srgbClr val="3D3F3A"/>
    <a:srgbClr val="D19243"/>
    <a:srgbClr val="FFEBAB"/>
    <a:srgbClr val="653617"/>
    <a:srgbClr val="70533D"/>
    <a:srgbClr val="C2267A"/>
    <a:srgbClr val="0C2548"/>
    <a:srgbClr val="9E9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57" autoAdjust="0"/>
    <p:restoredTop sz="94622" autoAdjust="0"/>
  </p:normalViewPr>
  <p:slideViewPr>
    <p:cSldViewPr>
      <p:cViewPr varScale="1">
        <p:scale>
          <a:sx n="159" d="100"/>
          <a:sy n="159" d="100"/>
        </p:scale>
        <p:origin x="2456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수성 Lee Soosung" userId="bc5a122c-7a11-468d-8e68-7847c754983c" providerId="ADAL" clId="{D68AB174-41D4-4CF8-A81D-494AE43F47A1}"/>
    <pc:docChg chg="modSld">
      <pc:chgData name="이수성 Lee Soosung" userId="bc5a122c-7a11-468d-8e68-7847c754983c" providerId="ADAL" clId="{D68AB174-41D4-4CF8-A81D-494AE43F47A1}" dt="2025-07-22T06:04:04.538" v="0" actId="20577"/>
      <pc:docMkLst>
        <pc:docMk/>
      </pc:docMkLst>
      <pc:sldChg chg="modSp mod">
        <pc:chgData name="이수성 Lee Soosung" userId="bc5a122c-7a11-468d-8e68-7847c754983c" providerId="ADAL" clId="{D68AB174-41D4-4CF8-A81D-494AE43F47A1}" dt="2025-07-22T06:04:04.538" v="0" actId="20577"/>
        <pc:sldMkLst>
          <pc:docMk/>
          <pc:sldMk cId="0" sldId="258"/>
        </pc:sldMkLst>
        <pc:spChg chg="mod">
          <ac:chgData name="이수성 Lee Soosung" userId="bc5a122c-7a11-468d-8e68-7847c754983c" providerId="ADAL" clId="{D68AB174-41D4-4CF8-A81D-494AE43F47A1}" dt="2025-07-22T06:04:04.538" v="0" actId="20577"/>
          <ac:spMkLst>
            <pc:docMk/>
            <pc:sldMk cId="0" sldId="258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56B86C4C-B796-BE35-C71E-96A1CE37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8342" r="66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0" y="5753100"/>
            <a:ext cx="9144000" cy="1104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5"/>
          <a:srcRect l="8055"/>
          <a:stretch/>
        </p:blipFill>
        <p:spPr>
          <a:xfrm>
            <a:off x="0" y="5600700"/>
            <a:ext cx="5638800" cy="1257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457200"/>
            <a:ext cx="1308100" cy="685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7620000" y="596900"/>
            <a:ext cx="11938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3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Information</a:t>
            </a:r>
          </a:p>
          <a:p>
            <a:pPr lvl="0" algn="l">
              <a:lnSpc>
                <a:spcPct val="99600"/>
              </a:lnSpc>
            </a:pPr>
            <a:r>
              <a:rPr lang="en-US" sz="13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Memorandum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000" y="58039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부사장</a:t>
            </a:r>
            <a:r>
              <a:rPr lang="en-US" altLang="ko-KR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/</a:t>
            </a:r>
            <a:r>
              <a:rPr lang="ko-KR" altLang="en-US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공인중개사</a:t>
            </a:r>
            <a:r>
              <a:rPr lang="en-US" sz="11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 </a:t>
            </a:r>
            <a:r>
              <a:rPr lang="ko-KR" sz="13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윤일성</a:t>
            </a:r>
          </a:p>
          <a:p>
            <a:pPr lvl="0" algn="l">
              <a:lnSpc>
                <a:spcPct val="99600"/>
              </a:lnSpc>
            </a:pPr>
            <a:r>
              <a:rPr lang="en-US" sz="1300" b="0" i="0" u="none" strike="noStrike" dirty="0">
                <a:solidFill>
                  <a:srgbClr val="FFFFFF"/>
                </a:solidFill>
                <a:latin typeface="+mn-ea"/>
              </a:rPr>
              <a:t>010-2368-3201</a:t>
            </a:r>
          </a:p>
          <a:p>
            <a:pPr lvl="0" algn="l">
              <a:lnSpc>
                <a:spcPct val="99600"/>
              </a:lnSpc>
            </a:pPr>
            <a:r>
              <a:rPr lang="en-US" sz="1000" b="0" i="0" u="none" strike="noStrike" dirty="0">
                <a:solidFill>
                  <a:srgbClr val="FFFFFF"/>
                </a:solidFill>
                <a:latin typeface="+mn-ea"/>
              </a:rPr>
              <a:t>fundpia@remax.co.kr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55900" y="58039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/>
            <a:r>
              <a:rPr lang="ko-KR" altLang="en-US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팀장</a:t>
            </a:r>
            <a:r>
              <a:rPr lang="en-US" altLang="ko-KR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/</a:t>
            </a:r>
            <a:r>
              <a:rPr lang="ko-KR" altLang="en-US" sz="8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공인중개사 </a:t>
            </a:r>
            <a:r>
              <a:rPr lang="ko-KR" sz="1300" b="0" i="0" u="none" strike="noStrike" dirty="0">
                <a:solidFill>
                  <a:srgbClr val="D19243"/>
                </a:solidFill>
                <a:latin typeface="+mj-ea"/>
                <a:ea typeface="+mj-ea"/>
              </a:rPr>
              <a:t>김영기</a:t>
            </a:r>
          </a:p>
          <a:p>
            <a:pPr lvl="0" algn="l"/>
            <a:r>
              <a:rPr lang="en-US" sz="1300" b="0" i="0" u="none" strike="noStrike" dirty="0">
                <a:solidFill>
                  <a:srgbClr val="FFFFFF"/>
                </a:solidFill>
                <a:latin typeface="+mn-ea"/>
              </a:rPr>
              <a:t>010-9111-9921</a:t>
            </a:r>
          </a:p>
          <a:p>
            <a:pPr lvl="0" algn="l"/>
            <a:r>
              <a:rPr lang="en-US" sz="1000" b="0" i="0" u="none" strike="noStrike" dirty="0">
                <a:solidFill>
                  <a:srgbClr val="FFFFFF"/>
                </a:solidFill>
                <a:latin typeface="+mn-ea"/>
              </a:rPr>
              <a:t>ttangki@remax.co.kr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5000" y="6604000"/>
            <a:ext cx="4318000" cy="127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자료는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당사의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동의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없이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무단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복제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배포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전송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변경할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없습니다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.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이를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위반할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경우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법적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책임을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질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있습니다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. 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A9D52A93-4F2E-11D7-1CDD-23419BD2DD3F}"/>
              </a:ext>
            </a:extLst>
          </p:cNvPr>
          <p:cNvSpPr txBox="1"/>
          <p:nvPr/>
        </p:nvSpPr>
        <p:spPr>
          <a:xfrm>
            <a:off x="635000" y="533400"/>
            <a:ext cx="6464300" cy="965200"/>
          </a:xfrm>
          <a:prstGeom prst="rect">
            <a:avLst/>
          </a:prstGeom>
          <a:effectLst>
            <a:outerShdw dist="31408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i="0" strike="noStrike" dirty="0">
                <a:solidFill>
                  <a:schemeClr val="bg1"/>
                </a:solidFill>
                <a:latin typeface="+mj-ea"/>
                <a:ea typeface="+mj-ea"/>
              </a:rPr>
              <a:t>서울 마포구 노고산동 </a:t>
            </a:r>
            <a:r>
              <a:rPr lang="en-US" altLang="ko-KR" sz="2000" i="0" strike="noStrike" dirty="0">
                <a:solidFill>
                  <a:schemeClr val="bg1"/>
                </a:solidFill>
                <a:latin typeface="+mj-ea"/>
                <a:ea typeface="+mj-ea"/>
              </a:rPr>
              <a:t>19-174</a:t>
            </a:r>
          </a:p>
          <a:p>
            <a:pPr lvl="0" algn="l">
              <a:lnSpc>
                <a:spcPct val="99600"/>
              </a:lnSpc>
            </a:pPr>
            <a:r>
              <a:rPr lang="ko-KR" altLang="en-US" sz="2000" i="0" strike="noStrike" dirty="0">
                <a:solidFill>
                  <a:schemeClr val="bg1"/>
                </a:solidFill>
                <a:latin typeface="+mj-ea"/>
                <a:ea typeface="+mj-ea"/>
              </a:rPr>
              <a:t>재개발추진지역 내 다가구주택</a:t>
            </a:r>
            <a:endParaRPr lang="ko-KR" altLang="ko-KR" sz="2000" i="0" strike="noStrike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xmlns="" id="{75A9CD6A-B760-415A-8018-27D737C84B8A}"/>
              </a:ext>
            </a:extLst>
          </p:cNvPr>
          <p:cNvSpPr txBox="1"/>
          <p:nvPr/>
        </p:nvSpPr>
        <p:spPr>
          <a:xfrm>
            <a:off x="635000" y="2286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600" dirty="0">
                <a:solidFill>
                  <a:srgbClr val="FFC000"/>
                </a:solidFill>
                <a:latin typeface="+mj-ea"/>
                <a:ea typeface="+mj-ea"/>
              </a:rPr>
              <a:t>[</a:t>
            </a:r>
            <a:r>
              <a:rPr lang="ko-KR" altLang="en-US" sz="1600" b="0" i="0" u="none" strike="noStrike" dirty="0">
                <a:solidFill>
                  <a:srgbClr val="FFC000"/>
                </a:solidFill>
                <a:latin typeface="+mj-ea"/>
                <a:ea typeface="+mj-ea"/>
              </a:rPr>
              <a:t>전속</a:t>
            </a:r>
            <a:r>
              <a:rPr lang="en-US" altLang="ko-KR" sz="1600" b="0" i="0" u="none" strike="noStrike" dirty="0">
                <a:solidFill>
                  <a:srgbClr val="FFC000"/>
                </a:solidFill>
                <a:latin typeface="+mj-ea"/>
                <a:ea typeface="+mj-ea"/>
              </a:rPr>
              <a:t>]</a:t>
            </a:r>
            <a:endParaRPr lang="ko-KR" b="0" i="0" u="none" strike="noStrike" dirty="0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4B4C5B25-20CB-72AC-661F-E3279C9A1892}"/>
              </a:ext>
            </a:extLst>
          </p:cNvPr>
          <p:cNvSpPr txBox="1"/>
          <p:nvPr/>
        </p:nvSpPr>
        <p:spPr>
          <a:xfrm>
            <a:off x="7467600" y="1009897"/>
            <a:ext cx="1265499" cy="514103"/>
          </a:xfrm>
          <a:prstGeom prst="rect">
            <a:avLst/>
          </a:prstGeom>
          <a:effectLst>
            <a:outerShdw dist="31408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1200" i="0" strike="noStrike" dirty="0">
                <a:solidFill>
                  <a:schemeClr val="bg1"/>
                </a:solidFill>
                <a:latin typeface="+mj-ea"/>
                <a:ea typeface="+mj-ea"/>
              </a:rPr>
              <a:t>Jul. 2025</a:t>
            </a:r>
            <a:endParaRPr lang="ko-KR" altLang="ko-KR" sz="1200" i="0" strike="noStrike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FD1D2479-1BCA-B6FB-CF01-213E70F5BC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09" y="1791877"/>
            <a:ext cx="460962" cy="5849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09EE405-A95D-593A-F3B8-71F2142E627E}"/>
              </a:ext>
            </a:extLst>
          </p:cNvPr>
          <p:cNvSpPr txBox="1"/>
          <p:nvPr/>
        </p:nvSpPr>
        <p:spPr>
          <a:xfrm>
            <a:off x="1826380" y="2328446"/>
            <a:ext cx="2212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Site</a:t>
            </a:r>
            <a:endParaRPr lang="ko-KR" altLang="en-US" sz="1600" dirty="0">
              <a:solidFill>
                <a:schemeClr val="bg1"/>
              </a:solidFill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EF1E4272-CF03-4250-FB22-5F90C723D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800" y="5689600"/>
            <a:ext cx="1028700" cy="1104900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9BD237F4-2C94-B7C6-A76F-BEFFD530E38C}"/>
              </a:ext>
            </a:extLst>
          </p:cNvPr>
          <p:cNvSpPr txBox="1"/>
          <p:nvPr/>
        </p:nvSpPr>
        <p:spPr>
          <a:xfrm>
            <a:off x="7264400" y="6184900"/>
            <a:ext cx="1536700" cy="165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900" b="0" i="0" u="none" strike="noStrike" dirty="0" err="1">
                <a:solidFill>
                  <a:srgbClr val="FFFFFF"/>
                </a:solidFill>
                <a:latin typeface="+mn-ea"/>
              </a:rPr>
              <a:t>골든밸류부동산중개법인주식회사</a:t>
            </a:r>
            <a:endParaRPr lang="ko-KR" sz="900" b="0" i="0" u="none" strike="noStrike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xmlns="" id="{FF4A56B9-3D40-19E8-0A45-EC400BD7CFDC}"/>
              </a:ext>
            </a:extLst>
          </p:cNvPr>
          <p:cNvSpPr txBox="1"/>
          <p:nvPr/>
        </p:nvSpPr>
        <p:spPr>
          <a:xfrm>
            <a:off x="6299200" y="6604000"/>
            <a:ext cx="2476500" cy="127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16199"/>
              </a:lnSpc>
            </a:pPr>
            <a:r>
              <a:rPr lang="en-US" sz="700" b="0" i="0" u="none" strike="noStrike" dirty="0">
                <a:solidFill>
                  <a:srgbClr val="FFFFFF"/>
                </a:solidFill>
              </a:rPr>
              <a:t> Ⓒ </a:t>
            </a:r>
            <a:r>
              <a:rPr lang="en-US" sz="700" dirty="0">
                <a:solidFill>
                  <a:srgbClr val="FFFFFF"/>
                </a:solidFill>
              </a:rPr>
              <a:t>GOLDEN VALUE</a:t>
            </a:r>
            <a:r>
              <a:rPr lang="en-US" sz="700" b="0" i="0" u="none" strike="noStrike" dirty="0">
                <a:solidFill>
                  <a:srgbClr val="FFFFFF"/>
                </a:solidFill>
              </a:rPr>
              <a:t>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1147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36875031-F63A-8922-A077-F88EDAE5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C6B432BD-50D1-C3C7-2BC9-5E39B58F59FA}"/>
              </a:ext>
            </a:extLst>
          </p:cNvPr>
          <p:cNvSpPr txBox="1"/>
          <p:nvPr/>
        </p:nvSpPr>
        <p:spPr>
          <a:xfrm>
            <a:off x="266700" y="76200"/>
            <a:ext cx="26289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0" i="0" u="none" strike="noStrike" dirty="0">
                <a:latin typeface="+mj-ea"/>
                <a:ea typeface="+mj-ea"/>
              </a:rPr>
              <a:t>3.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추천 투자자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EBAF6A2F-A1B0-E3D2-2099-E137BD2292CD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7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C4C6D9F2-D2C3-43E4-996A-CF948C6E71C7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D000831F-59E0-4195-B5CE-1B7FFDA4C8F5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2" name="화살표: 오각형 21">
            <a:extLst>
              <a:ext uri="{FF2B5EF4-FFF2-40B4-BE49-F238E27FC236}">
                <a16:creationId xmlns:a16="http://schemas.microsoft.com/office/drawing/2014/main" xmlns="" id="{EF15B039-FBB6-45FD-824A-8832CA3FD915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화살표: 갈매기형 수장 22">
            <a:extLst>
              <a:ext uri="{FF2B5EF4-FFF2-40B4-BE49-F238E27FC236}">
                <a16:creationId xmlns:a16="http://schemas.microsoft.com/office/drawing/2014/main" xmlns="" id="{B226BDA3-322C-446E-AD87-D2A5B0C6CDE2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화살표: 갈매기형 수장 24">
            <a:extLst>
              <a:ext uri="{FF2B5EF4-FFF2-40B4-BE49-F238E27FC236}">
                <a16:creationId xmlns:a16="http://schemas.microsoft.com/office/drawing/2014/main" xmlns="" id="{F705C0B3-980F-4B66-B495-C194A368E6BC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7BBCD25E-A4F3-491E-A3F2-4251265A4467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추천투자자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FDDEA809-FC63-4BE7-A3BC-21A990B13160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0" name="화살표: 갈매기형 수장 29">
            <a:extLst>
              <a:ext uri="{FF2B5EF4-FFF2-40B4-BE49-F238E27FC236}">
                <a16:creationId xmlns:a16="http://schemas.microsoft.com/office/drawing/2014/main" xmlns="" id="{AFD9B161-F012-4FAC-B15E-5F42E23BFD88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FC2CE6-1C8B-FB5D-B70F-886F34FFEF1C}"/>
              </a:ext>
            </a:extLst>
          </p:cNvPr>
          <p:cNvSpPr txBox="1"/>
          <p:nvPr/>
        </p:nvSpPr>
        <p:spPr>
          <a:xfrm>
            <a:off x="229166" y="1455762"/>
            <a:ext cx="8533834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C00000"/>
                </a:solidFill>
                <a:latin typeface="+mj-ea"/>
                <a:ea typeface="+mj-ea"/>
                <a:cs typeface="Pretendard Medium" panose="020B0600000101010101" charset="-127"/>
              </a:rPr>
              <a:t>￭ 추천 투자자</a:t>
            </a:r>
            <a:endParaRPr lang="en-US" altLang="ko-KR" sz="1200" dirty="0">
              <a:solidFill>
                <a:srgbClr val="C0000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j-ea"/>
                <a:ea typeface="+mj-ea"/>
                <a:cs typeface="Pretendard Medium" panose="020B0600000101010101" charset="-127"/>
              </a:rPr>
              <a:t>   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재개발지역 투자로 향후 시세차익 실현 또는 실거주를 목적으로 하는 투자자</a:t>
            </a:r>
            <a:endParaRPr lang="en-US" altLang="ko-KR" sz="1200" dirty="0">
              <a:latin typeface="+mj-ea"/>
              <a:ea typeface="+mj-ea"/>
              <a:cs typeface="Pretendard Medium" panose="020B0600000101010101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rgbClr val="C0000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rgbClr val="C0000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C00000"/>
                </a:solidFill>
                <a:latin typeface="+mj-ea"/>
                <a:ea typeface="+mj-ea"/>
                <a:cs typeface="Pretendard Medium" panose="020B0600000101010101" charset="-127"/>
              </a:rPr>
              <a:t>￭ 세부 추천 사유</a:t>
            </a:r>
            <a:endParaRPr lang="en-US" altLang="ko-KR" sz="1200" dirty="0">
              <a:solidFill>
                <a:srgbClr val="C0000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 lvl="1">
              <a:lnSpc>
                <a:spcPct val="150000"/>
              </a:lnSpc>
            </a:pPr>
            <a:endParaRPr lang="en-US" altLang="ko-KR" sz="1200" dirty="0">
              <a:solidFill>
                <a:srgbClr val="002060"/>
              </a:solidFill>
              <a:latin typeface="+mj-ea"/>
              <a:ea typeface="+mj-ea"/>
              <a:cs typeface="Pretendard Medium" panose="020B0600000101010101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1. </a:t>
            </a:r>
            <a:r>
              <a:rPr lang="ko-KR" altLang="en-US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신속통합기획 추진 지역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arenR"/>
            </a:pPr>
            <a:endParaRPr lang="ko-KR" altLang="en-US" sz="1200" dirty="0">
              <a:solidFill>
                <a:srgbClr val="002060"/>
              </a:solidFill>
              <a:latin typeface="+mn-ea"/>
              <a:cs typeface="Pretendard Medium" panose="020B0600000101010101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2. </a:t>
            </a:r>
            <a:r>
              <a:rPr lang="ko-KR" altLang="en-US" sz="1200" dirty="0">
                <a:solidFill>
                  <a:srgbClr val="002060"/>
                </a:solidFill>
                <a:latin typeface="+mj-ea"/>
                <a:ea typeface="+mj-ea"/>
                <a:cs typeface="Pretendard Medium" panose="020B0600000101010101" charset="-127"/>
              </a:rPr>
              <a:t>미래가치</a:t>
            </a:r>
          </a:p>
          <a:p>
            <a:pPr lvl="1">
              <a:lnSpc>
                <a:spcPct val="150000"/>
              </a:lnSpc>
            </a:pPr>
            <a:r>
              <a:rPr lang="ko-KR" altLang="en-US" sz="1200" dirty="0" err="1">
                <a:latin typeface="+mn-ea"/>
                <a:cs typeface="Pretendard Medium" panose="020B0600000101010101" charset="-127"/>
              </a:rPr>
              <a:t>신축급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(2019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년 이후 준공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)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 주변 아파트 </a:t>
            </a:r>
            <a:r>
              <a:rPr lang="ko-KR" altLang="en-US" sz="1200" b="0" i="0" u="none" strike="noStrike" dirty="0">
                <a:latin typeface="+mn-ea"/>
              </a:rPr>
              <a:t>전용</a:t>
            </a:r>
            <a:r>
              <a:rPr lang="ko-KR" altLang="en-US" sz="1200" dirty="0">
                <a:latin typeface="+mn-ea"/>
              </a:rPr>
              <a:t>면적 </a:t>
            </a:r>
            <a:r>
              <a:rPr lang="en-US" altLang="ko-KR" sz="1200" dirty="0">
                <a:latin typeface="+mn-ea"/>
              </a:rPr>
              <a:t>84</a:t>
            </a:r>
            <a:r>
              <a:rPr lang="ko-KR" altLang="en-US" sz="1200" dirty="0">
                <a:latin typeface="+mn-ea"/>
              </a:rPr>
              <a:t>㎡ 기준 실거래가 </a:t>
            </a:r>
            <a:r>
              <a:rPr lang="en-US" altLang="ko-KR" sz="1200" dirty="0">
                <a:latin typeface="+mn-ea"/>
              </a:rPr>
              <a:t>20</a:t>
            </a:r>
            <a:r>
              <a:rPr lang="ko-KR" altLang="en-US" sz="1200" dirty="0">
                <a:latin typeface="+mn-ea"/>
              </a:rPr>
              <a:t>억원 이상</a:t>
            </a:r>
            <a:endParaRPr lang="en-US" altLang="ko-KR" sz="1200" dirty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☞ 예시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: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 재개발 후 전용면적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84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㎡ 신축주택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2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채 취득 가정 시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40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억원 이상의 가치 예상</a:t>
            </a:r>
            <a:endParaRPr lang="en-US" altLang="ko-KR" sz="1200" dirty="0">
              <a:solidFill>
                <a:srgbClr val="C00000"/>
              </a:solidFill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 </a:t>
            </a:r>
            <a:endParaRPr lang="en-US" altLang="ko-KR" sz="1200" dirty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latin typeface="+mn-ea"/>
                <a:cs typeface="Pretendard Medium" panose="020B0600000101010101" charset="-127"/>
              </a:rPr>
              <a:t>마포구 주요 단지 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‘</a:t>
            </a:r>
            <a:r>
              <a:rPr lang="ko-KR" altLang="en-US" sz="1200" dirty="0" err="1">
                <a:latin typeface="+mn-ea"/>
                <a:cs typeface="Pretendard Medium" panose="020B0600000101010101" charset="-127"/>
              </a:rPr>
              <a:t>마포프레스티지자이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’, ‘</a:t>
            </a:r>
            <a:r>
              <a:rPr lang="ko-KR" altLang="en-US" sz="1200" dirty="0" err="1">
                <a:latin typeface="+mn-ea"/>
                <a:cs typeface="Pretendard Medium" panose="020B0600000101010101" charset="-127"/>
              </a:rPr>
              <a:t>마포그랑자이</a:t>
            </a:r>
            <a:r>
              <a:rPr lang="en-US" altLang="ko-KR" sz="1200" dirty="0">
                <a:latin typeface="+mn-ea"/>
                <a:cs typeface="Pretendard Medium" panose="020B0600000101010101" charset="-127"/>
              </a:rPr>
              <a:t>’ </a:t>
            </a:r>
            <a:r>
              <a:rPr lang="ko-KR" altLang="en-US" sz="1200" dirty="0">
                <a:latin typeface="+mn-ea"/>
                <a:cs typeface="Pretendard Medium" panose="020B0600000101010101" charset="-127"/>
              </a:rPr>
              <a:t>인근으로 향후 꾸준한 가치 상승 예상</a:t>
            </a:r>
            <a:endParaRPr lang="en-US" altLang="ko-KR" sz="1200" dirty="0">
              <a:solidFill>
                <a:srgbClr val="002060"/>
              </a:solidFill>
              <a:latin typeface="+mn-ea"/>
              <a:cs typeface="Pretendard Medium" panose="020B0600000101010101" charset="-127"/>
            </a:endParaRPr>
          </a:p>
        </p:txBody>
      </p:sp>
      <p:pic>
        <p:nvPicPr>
          <p:cNvPr id="7" name="그림 6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xmlns="" id="{8D883FD6-4F02-3871-6A3F-104C3FF660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5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36875031-F63A-8922-A077-F88EDAE5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DB201A75-869D-040D-596C-249D30190619}"/>
              </a:ext>
            </a:extLst>
          </p:cNvPr>
          <p:cNvSpPr txBox="1"/>
          <p:nvPr/>
        </p:nvSpPr>
        <p:spPr>
          <a:xfrm>
            <a:off x="266700" y="76200"/>
            <a:ext cx="19050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600" dirty="0">
                <a:latin typeface="+mj-ea"/>
                <a:ea typeface="+mj-ea"/>
              </a:rPr>
              <a:t>4. </a:t>
            </a:r>
            <a:r>
              <a:rPr lang="ko-KR" altLang="en-US" sz="1600" dirty="0">
                <a:latin typeface="+mj-ea"/>
                <a:ea typeface="+mj-ea"/>
              </a:rPr>
              <a:t>사진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5E3358DF-6A46-717C-2102-A68767908867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dirty="0">
                <a:solidFill>
                  <a:srgbClr val="FFFFFF"/>
                </a:solidFill>
                <a:latin typeface="+mj-ea"/>
                <a:ea typeface="+mj-ea"/>
              </a:rPr>
              <a:t>8</a:t>
            </a:r>
            <a:endParaRPr lang="en-US" sz="14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F9C6F0D7-3FAB-4F3E-A7DC-4B44F93728EA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8D6BFBD3-2540-427D-AF12-460508E6FC8D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2" name="화살표: 오각형 21">
            <a:extLst>
              <a:ext uri="{FF2B5EF4-FFF2-40B4-BE49-F238E27FC236}">
                <a16:creationId xmlns:a16="http://schemas.microsoft.com/office/drawing/2014/main" xmlns="" id="{F1728180-67E4-462B-A9EF-FB004790512A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화살표: 갈매기형 수장 22">
            <a:extLst>
              <a:ext uri="{FF2B5EF4-FFF2-40B4-BE49-F238E27FC236}">
                <a16:creationId xmlns:a16="http://schemas.microsoft.com/office/drawing/2014/main" xmlns="" id="{287F01DB-8F61-458B-8C96-1F9F44EEDE93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화살표: 갈매기형 수장 23">
            <a:extLst>
              <a:ext uri="{FF2B5EF4-FFF2-40B4-BE49-F238E27FC236}">
                <a16:creationId xmlns:a16="http://schemas.microsoft.com/office/drawing/2014/main" xmlns="" id="{091E78F5-F0EF-4864-BBF1-2DDEDC58F6E9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화살표: 갈매기형 수장 42">
            <a:extLst>
              <a:ext uri="{FF2B5EF4-FFF2-40B4-BE49-F238E27FC236}">
                <a16:creationId xmlns:a16="http://schemas.microsoft.com/office/drawing/2014/main" xmlns="" id="{7E7A0820-089D-47E2-B645-141BC02723AA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4" name="TextBox 5">
            <a:extLst>
              <a:ext uri="{FF2B5EF4-FFF2-40B4-BE49-F238E27FC236}">
                <a16:creationId xmlns:a16="http://schemas.microsoft.com/office/drawing/2014/main" xmlns="" id="{7A0C994A-D5E8-40ED-8D77-56A99FC60352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추천투자자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xmlns="" id="{5596B7CA-1AC4-44E7-BE74-19B486BD2F1B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xmlns="" id="{3BD16312-BB2F-09B9-B055-AF4FE6E7456B}"/>
              </a:ext>
            </a:extLst>
          </p:cNvPr>
          <p:cNvGrpSpPr/>
          <p:nvPr/>
        </p:nvGrpSpPr>
        <p:grpSpPr>
          <a:xfrm>
            <a:off x="961799" y="914400"/>
            <a:ext cx="7220403" cy="5385455"/>
            <a:chOff x="927861" y="920045"/>
            <a:chExt cx="7220403" cy="5385455"/>
          </a:xfrm>
        </p:grpSpPr>
        <p:pic>
          <p:nvPicPr>
            <p:cNvPr id="9" name="그림 8" descr="야외, 건물, 창문, 하늘이(가) 표시된 사진&#10;&#10;자동 생성된 설명">
              <a:extLst>
                <a:ext uri="{FF2B5EF4-FFF2-40B4-BE49-F238E27FC236}">
                  <a16:creationId xmlns:a16="http://schemas.microsoft.com/office/drawing/2014/main" xmlns="" id="{FE2DCE59-31F2-F910-2925-3F71E82A6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861" y="920045"/>
              <a:ext cx="3500064" cy="26250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그림 11" descr="야외, 하늘, 건물, 주변지역이(가) 표시된 사진&#10;&#10;자동 생성된 설명">
              <a:extLst>
                <a:ext uri="{FF2B5EF4-FFF2-40B4-BE49-F238E27FC236}">
                  <a16:creationId xmlns:a16="http://schemas.microsoft.com/office/drawing/2014/main" xmlns="" id="{05603A77-CC8B-E0EF-2F66-097D5B4F2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861" y="3680452"/>
              <a:ext cx="3500064" cy="26250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그림 16" descr="야외, 하늘, 집, 주변지역이(가) 표시된 사진&#10;&#10;자동 생성된 설명">
              <a:extLst>
                <a:ext uri="{FF2B5EF4-FFF2-40B4-BE49-F238E27FC236}">
                  <a16:creationId xmlns:a16="http://schemas.microsoft.com/office/drawing/2014/main" xmlns="" id="{74F576A0-AA5A-00D3-0C86-2A33343F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920045"/>
              <a:ext cx="3500064" cy="26250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xmlns="" id="{8C0B5D21-4987-8F22-85AD-4295FCB91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8201" y="3670937"/>
              <a:ext cx="3500063" cy="26250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19BCB22-7BFD-F7F5-F52D-5C1841A640FF}"/>
              </a:ext>
            </a:extLst>
          </p:cNvPr>
          <p:cNvSpPr txBox="1"/>
          <p:nvPr/>
        </p:nvSpPr>
        <p:spPr>
          <a:xfrm>
            <a:off x="6398058" y="6025130"/>
            <a:ext cx="178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100" dirty="0">
                <a:solidFill>
                  <a:schemeClr val="bg1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대로변에서의 진입로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2EED033-7546-321E-48B2-72289BA8385A}"/>
              </a:ext>
            </a:extLst>
          </p:cNvPr>
          <p:cNvSpPr txBox="1"/>
          <p:nvPr/>
        </p:nvSpPr>
        <p:spPr>
          <a:xfrm>
            <a:off x="6266655" y="3272685"/>
            <a:ext cx="1915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100" dirty="0">
                <a:solidFill>
                  <a:schemeClr val="bg1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측면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A694121-A391-5E1E-0129-391AF4CD2F9E}"/>
              </a:ext>
            </a:extLst>
          </p:cNvPr>
          <p:cNvSpPr txBox="1"/>
          <p:nvPr/>
        </p:nvSpPr>
        <p:spPr>
          <a:xfrm>
            <a:off x="961797" y="6032965"/>
            <a:ext cx="1360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chemeClr val="bg1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측면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A2336B0-5221-2683-D8F0-0E7C9B240E39}"/>
              </a:ext>
            </a:extLst>
          </p:cNvPr>
          <p:cNvSpPr txBox="1"/>
          <p:nvPr/>
        </p:nvSpPr>
        <p:spPr>
          <a:xfrm>
            <a:off x="961797" y="3267147"/>
            <a:ext cx="1465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chemeClr val="bg1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전면</a:t>
            </a: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3333DB65-93A1-47EB-51B8-782AEAE0A3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88" y="4552258"/>
            <a:ext cx="335358" cy="425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xmlns="" id="{72D5EDC0-609D-6673-877D-F53095F0E5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95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9624060C-66E3-267F-A600-190945B6AC7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2548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381000" y="571500"/>
            <a:ext cx="2451100" cy="22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sz="1300" b="0" i="0" u="none" strike="noStrike" dirty="0">
              <a:solidFill>
                <a:srgbClr val="D19243"/>
              </a:solidFill>
              <a:latin typeface="+mj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5947" y="4114800"/>
            <a:ext cx="4076700" cy="914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07899"/>
              </a:lnSpc>
            </a:pPr>
            <a:r>
              <a:rPr lang="en-US" sz="1400" dirty="0">
                <a:solidFill>
                  <a:srgbClr val="D19243"/>
                </a:solidFill>
                <a:latin typeface="+mj-ea"/>
                <a:ea typeface="+mj-ea"/>
              </a:rPr>
              <a:t>Contact</a:t>
            </a:r>
            <a:endParaRPr lang="en-US" sz="1200" b="0" i="0" u="none" strike="noStrike" dirty="0">
              <a:solidFill>
                <a:srgbClr val="D19243"/>
              </a:solidFill>
              <a:latin typeface="+mj-ea"/>
              <a:ea typeface="+mj-ea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0" y="5791200"/>
            <a:ext cx="1028700" cy="1104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457200"/>
            <a:ext cx="787400" cy="96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1"/>
          <p:cNvSpPr txBox="1"/>
          <p:nvPr/>
        </p:nvSpPr>
        <p:spPr>
          <a:xfrm>
            <a:off x="7264400" y="6286500"/>
            <a:ext cx="1536700" cy="165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900" b="0" i="0" u="none" strike="noStrike" dirty="0" err="1">
                <a:solidFill>
                  <a:srgbClr val="FFFFFF"/>
                </a:solidFill>
                <a:latin typeface="+mj-ea"/>
                <a:ea typeface="+mj-ea"/>
              </a:rPr>
              <a:t>골든밸류부동산중개법인주식회사</a:t>
            </a:r>
            <a:endParaRPr lang="ko-KR" altLang="en-US" sz="9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184900" y="6515100"/>
            <a:ext cx="2603500" cy="215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16199"/>
              </a:lnSpc>
            </a:pPr>
            <a:r>
              <a:rPr lang="ko-KR" altLang="ko-KR" sz="600" b="0" i="0" u="none" strike="noStrike" dirty="0">
                <a:solidFill>
                  <a:srgbClr val="FFFFFF"/>
                </a:solidFill>
                <a:latin typeface="+mn-ea"/>
              </a:rPr>
              <a:t>주소</a:t>
            </a:r>
            <a:r>
              <a:rPr lang="en-US" altLang="ko-KR" sz="6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600" b="0" i="0" u="none" strike="noStrike" dirty="0">
                <a:solidFill>
                  <a:srgbClr val="FFFFFF"/>
                </a:solidFill>
                <a:latin typeface="+mn-ea"/>
              </a:rPr>
              <a:t>서울특별시 서초구 </a:t>
            </a:r>
            <a:r>
              <a:rPr lang="ko-KR" altLang="en-US" sz="600" dirty="0">
                <a:solidFill>
                  <a:srgbClr val="FFFFFF"/>
                </a:solidFill>
                <a:latin typeface="+mn-ea"/>
              </a:rPr>
              <a:t>강남대로 </a:t>
            </a:r>
            <a:r>
              <a:rPr lang="en-US" altLang="ko-KR" sz="600" dirty="0">
                <a:solidFill>
                  <a:srgbClr val="FFFFFF"/>
                </a:solidFill>
                <a:latin typeface="+mn-ea"/>
              </a:rPr>
              <a:t>247, 2</a:t>
            </a:r>
            <a:r>
              <a:rPr lang="ko-KR" altLang="en-US" sz="600" dirty="0">
                <a:solidFill>
                  <a:srgbClr val="FFFFFF"/>
                </a:solidFill>
                <a:latin typeface="+mn-ea"/>
              </a:rPr>
              <a:t>층</a:t>
            </a:r>
            <a:r>
              <a:rPr lang="en-US" altLang="ko-KR" sz="600" dirty="0">
                <a:solidFill>
                  <a:srgbClr val="FFFFFF"/>
                </a:solidFill>
                <a:latin typeface="+mn-ea"/>
              </a:rPr>
              <a:t>(</a:t>
            </a:r>
            <a:r>
              <a:rPr lang="ko-KR" altLang="en-US" sz="600" dirty="0">
                <a:solidFill>
                  <a:srgbClr val="FFFFFF"/>
                </a:solidFill>
                <a:latin typeface="+mn-ea"/>
              </a:rPr>
              <a:t>서초동</a:t>
            </a:r>
            <a:r>
              <a:rPr lang="en-US" altLang="ko-KR" sz="600" dirty="0">
                <a:solidFill>
                  <a:srgbClr val="FFFFFF"/>
                </a:solidFill>
                <a:latin typeface="+mn-ea"/>
              </a:rPr>
              <a:t>)</a:t>
            </a:r>
            <a:endParaRPr lang="en-US" altLang="ko-KR" sz="600" b="0" i="0" u="none" strike="noStrike" dirty="0">
              <a:solidFill>
                <a:srgbClr val="FFFFFF"/>
              </a:solidFill>
              <a:latin typeface="+mn-ea"/>
            </a:endParaRPr>
          </a:p>
          <a:p>
            <a:pPr lvl="0" algn="r">
              <a:lnSpc>
                <a:spcPct val="116199"/>
              </a:lnSpc>
            </a:pPr>
            <a:r>
              <a:rPr lang="ko-KR" altLang="ko-KR" sz="600" b="0" i="0" u="none" strike="noStrike" dirty="0">
                <a:solidFill>
                  <a:srgbClr val="FFFFFF"/>
                </a:solidFill>
                <a:latin typeface="+mn-ea"/>
              </a:rPr>
              <a:t>등록번호</a:t>
            </a:r>
            <a:r>
              <a:rPr lang="en-US" altLang="ko-KR" sz="600" b="0" i="0" u="none" strike="noStrike" dirty="0">
                <a:solidFill>
                  <a:srgbClr val="FFFFFF"/>
                </a:solidFill>
                <a:latin typeface="+mn-ea"/>
              </a:rPr>
              <a:t> 11650-2023-00063   TEL 02-508-5880   </a:t>
            </a:r>
            <a:r>
              <a:rPr lang="ko-KR" altLang="ko-KR" sz="600" b="0" i="0" u="none" strike="noStrike" dirty="0">
                <a:solidFill>
                  <a:srgbClr val="FFFFFF"/>
                </a:solidFill>
                <a:latin typeface="+mn-ea"/>
              </a:rPr>
              <a:t>대표</a:t>
            </a:r>
            <a:r>
              <a:rPr lang="en-US" altLang="ko-KR" sz="6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600" b="0" i="0" u="none" strike="noStrike" dirty="0" err="1">
                <a:solidFill>
                  <a:srgbClr val="FFFFFF"/>
                </a:solidFill>
                <a:latin typeface="+mn-ea"/>
              </a:rPr>
              <a:t>백일권</a:t>
            </a:r>
            <a:endParaRPr lang="ko-KR" altLang="ko-KR" sz="600" b="0" i="0" u="none" strike="noStrike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xmlns="" id="{11C0A282-B32D-C025-3E1B-70E681CA841F}"/>
              </a:ext>
            </a:extLst>
          </p:cNvPr>
          <p:cNvSpPr txBox="1"/>
          <p:nvPr/>
        </p:nvSpPr>
        <p:spPr>
          <a:xfrm>
            <a:off x="558800" y="6604000"/>
            <a:ext cx="4318000" cy="127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자료는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당사의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동의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없이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무단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복제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배포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전송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변경할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없습니다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.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이를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위반할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경우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법적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책임을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질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700" b="0" i="0" u="none" strike="noStrike" dirty="0">
                <a:solidFill>
                  <a:srgbClr val="FFFFFF"/>
                </a:solidFill>
                <a:latin typeface="+mn-ea"/>
              </a:rPr>
              <a:t>있습니다</a:t>
            </a:r>
            <a:r>
              <a:rPr lang="en-US" sz="700" b="0" i="0" u="none" strike="noStrike" dirty="0">
                <a:solidFill>
                  <a:srgbClr val="FFFFFF"/>
                </a:solidFill>
                <a:latin typeface="+mn-ea"/>
              </a:rPr>
              <a:t>. 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D1A9806B-9B0C-75B5-A611-939754177B62}"/>
              </a:ext>
            </a:extLst>
          </p:cNvPr>
          <p:cNvSpPr txBox="1"/>
          <p:nvPr/>
        </p:nvSpPr>
        <p:spPr>
          <a:xfrm>
            <a:off x="558800" y="48006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부사장</a:t>
            </a:r>
            <a:r>
              <a:rPr lang="en-US" altLang="ko-KR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ko-KR" altLang="en-US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공인중개사</a:t>
            </a:r>
            <a:r>
              <a:rPr lang="en-US" sz="13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sz="13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윤일성</a:t>
            </a:r>
          </a:p>
          <a:p>
            <a:pPr lvl="0" algn="l">
              <a:lnSpc>
                <a:spcPct val="99600"/>
              </a:lnSpc>
            </a:pPr>
            <a:r>
              <a:rPr lang="en-US" sz="1200" b="0" i="0" u="none" strike="noStrike" dirty="0">
                <a:solidFill>
                  <a:schemeClr val="bg1"/>
                </a:solidFill>
                <a:latin typeface="+mn-ea"/>
              </a:rPr>
              <a:t>010-2368-3201</a:t>
            </a:r>
          </a:p>
          <a:p>
            <a:pPr lvl="0" algn="l">
              <a:lnSpc>
                <a:spcPct val="99600"/>
              </a:lnSpc>
            </a:pPr>
            <a:r>
              <a:rPr lang="en-US" sz="1050" b="0" i="0" u="none" strike="noStrike" dirty="0">
                <a:solidFill>
                  <a:schemeClr val="bg1"/>
                </a:solidFill>
                <a:latin typeface="+mn-ea"/>
              </a:rPr>
              <a:t>fundpia@remax.co.kr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982EB1BD-925A-DB85-E1E5-D903C97B2E90}"/>
              </a:ext>
            </a:extLst>
          </p:cNvPr>
          <p:cNvSpPr txBox="1"/>
          <p:nvPr/>
        </p:nvSpPr>
        <p:spPr>
          <a:xfrm>
            <a:off x="2321760" y="48006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이사</a:t>
            </a:r>
            <a:r>
              <a:rPr lang="en-US" altLang="ko-KR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ko-KR" altLang="en-US" sz="7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공인중개사</a:t>
            </a:r>
            <a:r>
              <a:rPr lang="ko-KR" altLang="en-US" sz="1300" b="0" i="0" u="none" strike="noStrike" dirty="0">
                <a:solidFill>
                  <a:schemeClr val="bg1"/>
                </a:solidFill>
                <a:latin typeface="+mj-ea"/>
                <a:ea typeface="+mj-ea"/>
              </a:rPr>
              <a:t> 이지윤</a:t>
            </a:r>
            <a:endParaRPr lang="ko-KR" sz="1300" b="0" i="0" u="none" strike="noStrike" dirty="0">
              <a:solidFill>
                <a:schemeClr val="bg1"/>
              </a:solidFill>
              <a:latin typeface="+mj-ea"/>
              <a:ea typeface="+mj-ea"/>
            </a:endParaRPr>
          </a:p>
          <a:p>
            <a:pPr lvl="0" algn="l">
              <a:lnSpc>
                <a:spcPct val="99600"/>
              </a:lnSpc>
            </a:pPr>
            <a:r>
              <a:rPr lang="en-US" sz="1200" b="0" i="0" u="none" strike="noStrike" dirty="0">
                <a:solidFill>
                  <a:schemeClr val="bg1"/>
                </a:solidFill>
                <a:latin typeface="+mn-ea"/>
              </a:rPr>
              <a:t>010-2696-0151</a:t>
            </a:r>
          </a:p>
          <a:p>
            <a:pPr lvl="0" algn="l">
              <a:lnSpc>
                <a:spcPct val="99600"/>
              </a:lnSpc>
            </a:pPr>
            <a:r>
              <a:rPr lang="en-US" sz="1050" b="0" i="0" u="none" strike="noStrike" dirty="0">
                <a:solidFill>
                  <a:schemeClr val="bg1"/>
                </a:solidFill>
                <a:latin typeface="+mn-ea"/>
              </a:rPr>
              <a:t>jybuilding4949@remax.co.kr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4DDBA59B-09DA-53DA-5F58-2A00C87641B6}"/>
              </a:ext>
            </a:extLst>
          </p:cNvPr>
          <p:cNvSpPr txBox="1"/>
          <p:nvPr/>
        </p:nvSpPr>
        <p:spPr>
          <a:xfrm>
            <a:off x="561140" y="56388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팀장</a:t>
            </a:r>
            <a:r>
              <a:rPr kumimoji="0" lang="en-US" altLang="ko-KR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/</a:t>
            </a:r>
            <a:r>
              <a:rPr kumimoji="0" lang="ko-KR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공인중개사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 김영기</a:t>
            </a:r>
          </a:p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Medium"/>
                <a:ea typeface="KoPubWorld돋움체 Medium"/>
                <a:cs typeface="+mn-cs"/>
              </a:rPr>
              <a:t>010-9111-9921</a:t>
            </a:r>
          </a:p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Medium"/>
                <a:ea typeface="KoPubWorld돋움체 Medium"/>
                <a:cs typeface="+mn-cs"/>
              </a:rPr>
              <a:t>ttangki@remax.co.kr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5949DA-F708-7C5C-F820-A290A519BB83}"/>
              </a:ext>
            </a:extLst>
          </p:cNvPr>
          <p:cNvSpPr txBox="1"/>
          <p:nvPr/>
        </p:nvSpPr>
        <p:spPr>
          <a:xfrm>
            <a:off x="2324100" y="5638800"/>
            <a:ext cx="17907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팀장</a:t>
            </a:r>
            <a:r>
              <a:rPr kumimoji="0" lang="en-US" altLang="ko-KR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/</a:t>
            </a:r>
            <a:r>
              <a:rPr kumimoji="0" lang="ko-KR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공인중개사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rPr>
              <a:t>이수성</a:t>
            </a:r>
          </a:p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Medium"/>
                <a:ea typeface="KoPubWorld돋움체 Medium"/>
                <a:cs typeface="+mn-cs"/>
              </a:rPr>
              <a:t>010-2709-1719</a:t>
            </a:r>
          </a:p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World돋움체 Medium"/>
                <a:ea typeface="KoPubWorld돋움체 Medium"/>
                <a:cs typeface="+mn-cs"/>
              </a:rPr>
              <a:t>soosung@remax.co.kr</a:t>
            </a:r>
            <a:endParaRPr lang="en-US" sz="1050" b="0" i="0" u="none" strike="noStrike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975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95000"/>
          </a:blip>
          <a:srcRect l="21732" t="4061" b="4569"/>
          <a:stretch/>
        </p:blipFill>
        <p:spPr>
          <a:xfrm>
            <a:off x="0" y="0"/>
            <a:ext cx="5998884" cy="6858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81000" y="2146300"/>
            <a:ext cx="2451100" cy="22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300" b="0" i="0" u="none" strike="noStrike" dirty="0">
                <a:solidFill>
                  <a:srgbClr val="D19243"/>
                </a:solidFill>
                <a:latin typeface="+mj-lt"/>
              </a:rPr>
              <a:t>Disclaimer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1000" y="571500"/>
            <a:ext cx="2451100" cy="22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300" b="0" i="0" u="none" strike="noStrike" dirty="0">
                <a:solidFill>
                  <a:srgbClr val="D19243"/>
                </a:solidFill>
                <a:latin typeface="+mj-lt"/>
              </a:rPr>
              <a:t>Introduction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1000" y="825500"/>
            <a:ext cx="38862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07899"/>
              </a:lnSpc>
            </a:pP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Information Memorandum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11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서울 마포구 노고산동 </a:t>
            </a:r>
            <a:r>
              <a:rPr lang="en-US" altLang="ko-KR" sz="11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19-174</a:t>
            </a:r>
            <a:r>
              <a:rPr lang="ko-KR" altLang="en-US" sz="11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 </a:t>
            </a:r>
            <a:r>
              <a:rPr lang="ko-KR" altLang="en-US" sz="1100" dirty="0">
                <a:solidFill>
                  <a:srgbClr val="FFFFFF"/>
                </a:solidFill>
                <a:latin typeface="+mn-ea"/>
              </a:rPr>
              <a:t>토지 및 건물</a:t>
            </a:r>
            <a:r>
              <a:rPr lang="en-US" altLang="ko-KR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매각과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관련하여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거래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관련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자문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및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매각주관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업무를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담당하고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있는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1100" b="0" i="0" u="none" strike="noStrike" dirty="0" err="1">
                <a:solidFill>
                  <a:srgbClr val="FFFFFF"/>
                </a:solidFill>
                <a:latin typeface="+mj-ea"/>
                <a:ea typeface="+mj-ea"/>
              </a:rPr>
              <a:t>골든밸류부동산중개법인주식회사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(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이하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“</a:t>
            </a:r>
            <a:r>
              <a:rPr lang="ko-KR" altLang="en-US" sz="1100" b="0" i="0" u="none" strike="noStrike" dirty="0">
                <a:solidFill>
                  <a:srgbClr val="FFFFFF"/>
                </a:solidFill>
                <a:latin typeface="+mn-ea"/>
              </a:rPr>
              <a:t>매각주관사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”)</a:t>
            </a:r>
            <a:r>
              <a:rPr lang="ko-KR" altLang="en-US" sz="1100" b="0" i="0" u="none" strike="noStrike" dirty="0">
                <a:solidFill>
                  <a:srgbClr val="FFFFFF"/>
                </a:solidFill>
                <a:latin typeface="+mn-ea"/>
              </a:rPr>
              <a:t>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매도자를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위해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작성한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것입니다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1000" y="2489200"/>
            <a:ext cx="4343400" cy="3860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03749"/>
              </a:lnSpc>
            </a:pP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 IM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1100" b="0" i="0" u="none" strike="noStrike" dirty="0">
                <a:solidFill>
                  <a:srgbClr val="FFFFFF"/>
                </a:solidFill>
                <a:latin typeface="+mn-ea"/>
              </a:rPr>
              <a:t>매각주관사와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비밀유지약정서를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체결한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잠재투자자에게만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제공되는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것으로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이외의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3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자에게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제공되어서는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안되며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거래와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관련된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목적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이외의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어떠한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목적으로도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이용되어서는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안됩니다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. </a:t>
            </a:r>
            <a:r>
              <a:rPr lang="ko-KR" altLang="en-US" sz="1100" b="0" i="0" u="none" strike="noStrike" dirty="0">
                <a:solidFill>
                  <a:srgbClr val="FFFFFF"/>
                </a:solidFill>
                <a:latin typeface="+mn-ea"/>
              </a:rPr>
              <a:t>매각주관사는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입수한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3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자에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대해서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어떠한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책임도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지지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않습니다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.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또한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수신인은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IM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내용에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대해서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비밀을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유지해야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합니다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.</a:t>
            </a:r>
          </a:p>
          <a:p>
            <a:pPr lvl="0" algn="just">
              <a:lnSpc>
                <a:spcPct val="103749"/>
              </a:lnSpc>
            </a:pPr>
            <a:endParaRPr lang="en-US" sz="1100" b="0" i="0" u="none" strike="noStrike" dirty="0">
              <a:solidFill>
                <a:srgbClr val="FFFFFF"/>
              </a:solidFill>
              <a:latin typeface="+mn-ea"/>
            </a:endParaRPr>
          </a:p>
          <a:p>
            <a:pPr lvl="0" algn="just">
              <a:lnSpc>
                <a:spcPct val="103749"/>
              </a:lnSpc>
            </a:pP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포함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정보의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정확성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완전성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개발가능성에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대한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모든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정보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내용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및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결과의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정확성에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대해서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어떠한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보장이나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보증을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하지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않습니다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.</a:t>
            </a:r>
          </a:p>
          <a:p>
            <a:pPr lvl="0" algn="just">
              <a:lnSpc>
                <a:spcPct val="103749"/>
              </a:lnSpc>
            </a:pPr>
            <a:endParaRPr lang="en-US" sz="1100" b="0" i="0" u="none" strike="noStrike" dirty="0">
              <a:solidFill>
                <a:srgbClr val="FFFFFF"/>
              </a:solidFill>
              <a:latin typeface="+mn-ea"/>
            </a:endParaRPr>
          </a:p>
          <a:p>
            <a:pPr lvl="0" algn="just">
              <a:lnSpc>
                <a:spcPct val="103749"/>
              </a:lnSpc>
            </a:pP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이용자는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명시된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정보에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대하여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자신이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독립적으로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조사하고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자신의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평가에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의존해야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하고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거래에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대한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투자의사결정은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전적으로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자신의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책임하에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이루어져야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하며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근거한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어떤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종류의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손실이나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피해에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대해서도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1100" b="0" i="0" u="none" strike="noStrike" dirty="0">
                <a:solidFill>
                  <a:srgbClr val="FFFFFF"/>
                </a:solidFill>
                <a:latin typeface="+mn-ea"/>
              </a:rPr>
              <a:t>매각주관사는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책임을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지지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않음을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주지하여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주시기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바랍니다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.</a:t>
            </a:r>
          </a:p>
          <a:p>
            <a:pPr lvl="0" algn="just">
              <a:lnSpc>
                <a:spcPct val="103749"/>
              </a:lnSpc>
            </a:pPr>
            <a:endParaRPr lang="en-US" sz="1100" b="0" i="0" u="none" strike="noStrike" dirty="0">
              <a:solidFill>
                <a:srgbClr val="FFFFFF"/>
              </a:solidFill>
              <a:latin typeface="+mn-ea"/>
            </a:endParaRPr>
          </a:p>
          <a:p>
            <a:pPr lvl="0" algn="just">
              <a:lnSpc>
                <a:spcPct val="103749"/>
              </a:lnSpc>
            </a:pP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일부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혹은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전체는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고유의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목적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이외의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다른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용도를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위하여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사용될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없습니다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.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내용은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추후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진행사항에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따라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수정되거나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변경될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있고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이에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대해서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1100" b="0" i="0" u="none" strike="noStrike" dirty="0">
                <a:solidFill>
                  <a:srgbClr val="FFFFFF"/>
                </a:solidFill>
                <a:latin typeface="+mn-ea"/>
              </a:rPr>
              <a:t>매각주관사는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어떠한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법적인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의무를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부담하지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않으며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잠재투자자는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어떠한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이의도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제기할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없습니다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.</a:t>
            </a:r>
          </a:p>
          <a:p>
            <a:pPr lvl="0" algn="just">
              <a:lnSpc>
                <a:spcPct val="103749"/>
              </a:lnSpc>
            </a:pPr>
            <a:endParaRPr lang="en-US" sz="1100" b="0" i="0" u="none" strike="noStrike" dirty="0">
              <a:solidFill>
                <a:srgbClr val="FFFFFF"/>
              </a:solidFill>
              <a:latin typeface="+mn-ea"/>
            </a:endParaRPr>
          </a:p>
          <a:p>
            <a:pPr lvl="0" algn="just">
              <a:lnSpc>
                <a:spcPct val="103749"/>
              </a:lnSpc>
            </a:pP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거래에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관심을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가져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주시는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것에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대해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깊은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감사를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드리며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,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거래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및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IM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과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관련한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모든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사항은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1100" b="0" i="0" u="none" strike="noStrike" dirty="0">
                <a:solidFill>
                  <a:srgbClr val="FFFFFF"/>
                </a:solidFill>
                <a:latin typeface="+mn-ea"/>
              </a:rPr>
              <a:t>매각주관사인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1100" b="0" i="0" u="none" strike="noStrike" dirty="0" err="1">
                <a:solidFill>
                  <a:srgbClr val="FFFFFF"/>
                </a:solidFill>
                <a:latin typeface="+mj-ea"/>
                <a:ea typeface="+mj-ea"/>
              </a:rPr>
              <a:t>골든밸류부동산중개법인주식회사</a:t>
            </a:r>
            <a:r>
              <a:rPr lang="ko-KR" sz="1100" b="0" i="0" u="none" strike="noStrike" dirty="0" err="1">
                <a:solidFill>
                  <a:srgbClr val="FFFFFF"/>
                </a:solidFill>
                <a:latin typeface="+mn-ea"/>
              </a:rPr>
              <a:t>의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담당자들에게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연락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주시기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sz="1100" b="0" i="0" u="none" strike="noStrike" dirty="0">
                <a:solidFill>
                  <a:srgbClr val="FFFFFF"/>
                </a:solidFill>
                <a:latin typeface="+mn-ea"/>
              </a:rPr>
              <a:t>바랍니다</a:t>
            </a:r>
            <a:r>
              <a:rPr lang="en-US" sz="1100" b="0" i="0" u="none" strike="noStrike" dirty="0">
                <a:solidFill>
                  <a:srgbClr val="FFFFFF"/>
                </a:solidFill>
                <a:latin typeface="+mn-ea"/>
              </a:rPr>
              <a:t>.</a:t>
            </a:r>
          </a:p>
        </p:txBody>
      </p:sp>
      <p:pic>
        <p:nvPicPr>
          <p:cNvPr id="9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4719392">
            <a:off x="1714500" y="3378200"/>
            <a:ext cx="7112000" cy="10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457200"/>
            <a:ext cx="787400" cy="96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1216C274-9F2A-382C-D1B3-04D8D4570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800" y="5689600"/>
            <a:ext cx="1028700" cy="1104900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0644D858-8BAD-8181-33E9-14E05EC97770}"/>
              </a:ext>
            </a:extLst>
          </p:cNvPr>
          <p:cNvSpPr txBox="1"/>
          <p:nvPr/>
        </p:nvSpPr>
        <p:spPr>
          <a:xfrm>
            <a:off x="7264400" y="6184900"/>
            <a:ext cx="1536700" cy="165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900" b="0" i="0" u="none" strike="noStrike" dirty="0" err="1">
                <a:solidFill>
                  <a:srgbClr val="FFFFFF"/>
                </a:solidFill>
                <a:latin typeface="+mn-ea"/>
              </a:rPr>
              <a:t>골든밸류부동산중개법인주식회사</a:t>
            </a:r>
            <a:endParaRPr lang="ko-KR" sz="9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B9357E60-DD6D-BACC-5EB8-0BA593F1C17E}"/>
              </a:ext>
            </a:extLst>
          </p:cNvPr>
          <p:cNvSpPr txBox="1"/>
          <p:nvPr/>
        </p:nvSpPr>
        <p:spPr>
          <a:xfrm>
            <a:off x="6019738" y="6438900"/>
            <a:ext cx="2768662" cy="215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16199"/>
              </a:lnSpc>
            </a:pPr>
            <a:r>
              <a:rPr lang="ko-KR" sz="600" b="0" i="0" u="none" strike="noStrike" dirty="0">
                <a:solidFill>
                  <a:srgbClr val="FFFFFF"/>
                </a:solidFill>
                <a:latin typeface="+mn-ea"/>
              </a:rPr>
              <a:t>주소</a:t>
            </a:r>
            <a:r>
              <a:rPr lang="en-US" sz="6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600" b="0" i="0" u="none" strike="noStrike" dirty="0">
                <a:solidFill>
                  <a:srgbClr val="FFFFFF"/>
                </a:solidFill>
                <a:latin typeface="+mn-ea"/>
              </a:rPr>
              <a:t>서울특별시 서초구 </a:t>
            </a:r>
            <a:r>
              <a:rPr lang="ko-KR" altLang="en-US" sz="600" dirty="0">
                <a:solidFill>
                  <a:srgbClr val="FFFFFF"/>
                </a:solidFill>
                <a:latin typeface="+mn-ea"/>
              </a:rPr>
              <a:t>강남대로 </a:t>
            </a:r>
            <a:r>
              <a:rPr lang="en-US" altLang="ko-KR" sz="600" dirty="0">
                <a:solidFill>
                  <a:srgbClr val="FFFFFF"/>
                </a:solidFill>
                <a:latin typeface="+mn-ea"/>
              </a:rPr>
              <a:t>247, 2</a:t>
            </a:r>
            <a:r>
              <a:rPr lang="ko-KR" altLang="en-US" sz="600" dirty="0">
                <a:solidFill>
                  <a:srgbClr val="FFFFFF"/>
                </a:solidFill>
                <a:latin typeface="+mn-ea"/>
              </a:rPr>
              <a:t>층</a:t>
            </a:r>
            <a:r>
              <a:rPr lang="en-US" altLang="ko-KR" sz="600" dirty="0">
                <a:solidFill>
                  <a:srgbClr val="FFFFFF"/>
                </a:solidFill>
                <a:latin typeface="+mn-ea"/>
              </a:rPr>
              <a:t>(</a:t>
            </a:r>
            <a:r>
              <a:rPr lang="ko-KR" altLang="en-US" sz="600" dirty="0">
                <a:solidFill>
                  <a:srgbClr val="FFFFFF"/>
                </a:solidFill>
                <a:latin typeface="+mn-ea"/>
              </a:rPr>
              <a:t>서초동</a:t>
            </a:r>
            <a:r>
              <a:rPr lang="en-US" altLang="ko-KR" sz="600" dirty="0">
                <a:solidFill>
                  <a:srgbClr val="FFFFFF"/>
                </a:solidFill>
                <a:latin typeface="+mn-ea"/>
              </a:rPr>
              <a:t>)</a:t>
            </a:r>
            <a:endParaRPr lang="en-US" altLang="ko-KR" sz="600" b="0" i="0" u="none" strike="noStrike" dirty="0">
              <a:solidFill>
                <a:srgbClr val="FFFFFF"/>
              </a:solidFill>
              <a:latin typeface="+mn-ea"/>
            </a:endParaRPr>
          </a:p>
          <a:p>
            <a:pPr lvl="0" algn="r">
              <a:lnSpc>
                <a:spcPct val="116199"/>
              </a:lnSpc>
            </a:pPr>
            <a:r>
              <a:rPr lang="ko-KR" sz="600" b="0" i="0" u="none" strike="noStrike" dirty="0">
                <a:solidFill>
                  <a:srgbClr val="FFFFFF"/>
                </a:solidFill>
                <a:latin typeface="+mn-ea"/>
              </a:rPr>
              <a:t>등록번호</a:t>
            </a:r>
            <a:r>
              <a:rPr lang="en-US" sz="600" b="0" i="0" u="none" strike="noStrike" dirty="0">
                <a:solidFill>
                  <a:srgbClr val="FFFFFF"/>
                </a:solidFill>
                <a:latin typeface="+mn-ea"/>
              </a:rPr>
              <a:t> 11650-2023-00063   TEL 02-508-5880   </a:t>
            </a:r>
            <a:r>
              <a:rPr lang="ko-KR" sz="600" b="0" i="0" u="none" strike="noStrike" dirty="0">
                <a:solidFill>
                  <a:srgbClr val="FFFFFF"/>
                </a:solidFill>
                <a:latin typeface="+mn-ea"/>
              </a:rPr>
              <a:t>대표</a:t>
            </a:r>
            <a:r>
              <a:rPr lang="en-US" sz="600" b="0" i="0" u="none" strike="noStrike" dirty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600" b="0" i="0" u="none" strike="noStrike" dirty="0" err="1">
                <a:solidFill>
                  <a:srgbClr val="FFFFFF"/>
                </a:solidFill>
                <a:latin typeface="+mn-ea"/>
              </a:rPr>
              <a:t>백일권</a:t>
            </a:r>
            <a:endParaRPr lang="ko-KR" sz="600" b="0" i="0" u="none" strike="noStrike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7C1CD719-8534-1C54-208A-B0B8DF5EF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95000"/>
          </a:blip>
          <a:srcRect l="33388" t="4061" b="4569"/>
          <a:stretch/>
        </p:blipFill>
        <p:spPr>
          <a:xfrm flipH="1" flipV="1">
            <a:off x="4038600" y="-8672"/>
            <a:ext cx="5105400" cy="685800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C4AC5E69-4E2E-7E23-7989-3EDE2AD859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4719392" flipH="1" flipV="1">
            <a:off x="1231838" y="3369528"/>
            <a:ext cx="7112000" cy="10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457200"/>
            <a:ext cx="787400" cy="96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xmlns="" id="{E9C299DF-875C-BF95-7A3C-19838BDAB3F8}"/>
              </a:ext>
            </a:extLst>
          </p:cNvPr>
          <p:cNvSpPr txBox="1"/>
          <p:nvPr/>
        </p:nvSpPr>
        <p:spPr>
          <a:xfrm>
            <a:off x="476126" y="1625600"/>
            <a:ext cx="3962400" cy="965200"/>
          </a:xfrm>
          <a:prstGeom prst="rect">
            <a:avLst/>
          </a:prstGeom>
          <a:effectLst>
            <a:outerShdw dist="31408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1200" i="0" strike="noStrike" dirty="0">
                <a:solidFill>
                  <a:schemeClr val="bg1"/>
                </a:solidFill>
                <a:latin typeface="+mj-ea"/>
                <a:ea typeface="+mj-ea"/>
              </a:rPr>
              <a:t>서울 마포구 노고산동 </a:t>
            </a:r>
            <a:r>
              <a:rPr lang="en-US" altLang="ko-KR" sz="1200" i="0" strike="noStrike" dirty="0">
                <a:solidFill>
                  <a:schemeClr val="bg1"/>
                </a:solidFill>
                <a:latin typeface="+mj-ea"/>
                <a:ea typeface="+mj-ea"/>
              </a:rPr>
              <a:t>19-174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xmlns="" id="{F1457D0A-CFB3-46FD-63B4-667EFF004AF5}"/>
              </a:ext>
            </a:extLst>
          </p:cNvPr>
          <p:cNvSpPr txBox="1"/>
          <p:nvPr/>
        </p:nvSpPr>
        <p:spPr>
          <a:xfrm>
            <a:off x="457200" y="1079500"/>
            <a:ext cx="3962400" cy="965200"/>
          </a:xfrm>
          <a:prstGeom prst="rect">
            <a:avLst/>
          </a:prstGeom>
          <a:effectLst>
            <a:outerShdw dist="31408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재개발추진지역 내 다가구주택</a:t>
            </a:r>
            <a:endParaRPr lang="ko-KR" sz="20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CB42DC67-89C1-CA50-7093-FBA4FF526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51" y="1854200"/>
            <a:ext cx="1316206" cy="23931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C0CC8AE1-081C-D765-673A-2FFB731497D0}"/>
              </a:ext>
            </a:extLst>
          </p:cNvPr>
          <p:cNvSpPr txBox="1"/>
          <p:nvPr/>
        </p:nvSpPr>
        <p:spPr>
          <a:xfrm>
            <a:off x="5524500" y="1066800"/>
            <a:ext cx="2451100" cy="22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400" b="0" i="0" u="none" strike="noStrike" dirty="0">
                <a:solidFill>
                  <a:srgbClr val="D19243"/>
                </a:solidFill>
                <a:latin typeface="+mj-lt"/>
              </a:rPr>
              <a:t>Contents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xmlns="" id="{7E43222E-F6B1-80A5-A2A8-1D5FCFF5C025}"/>
              </a:ext>
            </a:extLst>
          </p:cNvPr>
          <p:cNvSpPr txBox="1"/>
          <p:nvPr/>
        </p:nvSpPr>
        <p:spPr>
          <a:xfrm>
            <a:off x="5524500" y="1749063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1. </a:t>
            </a:r>
            <a:r>
              <a:rPr lang="ko-KR" altLang="en-US" sz="1600" dirty="0">
                <a:solidFill>
                  <a:srgbClr val="FFFFFF"/>
                </a:solidFill>
                <a:latin typeface="+mj-ea"/>
                <a:ea typeface="+mj-ea"/>
              </a:rPr>
              <a:t>개요</a:t>
            </a:r>
            <a:endParaRPr lang="en-US" sz="16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xmlns="" id="{1F512DA3-E15B-1530-1E45-D935BF75D152}"/>
              </a:ext>
            </a:extLst>
          </p:cNvPr>
          <p:cNvSpPr txBox="1"/>
          <p:nvPr/>
        </p:nvSpPr>
        <p:spPr>
          <a:xfrm>
            <a:off x="5524500" y="3120663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2. </a:t>
            </a:r>
            <a:r>
              <a:rPr lang="ko-KR" alt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투자분석</a:t>
            </a:r>
            <a:endParaRPr lang="en-US" sz="16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xmlns="" id="{E60B90E1-1B84-7AD7-60BF-DEB3B20685F7}"/>
              </a:ext>
            </a:extLst>
          </p:cNvPr>
          <p:cNvSpPr txBox="1"/>
          <p:nvPr/>
        </p:nvSpPr>
        <p:spPr>
          <a:xfrm>
            <a:off x="5867400" y="2282463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457200" lvl="0" indent="-457200" algn="l">
              <a:lnSpc>
                <a:spcPct val="150000"/>
              </a:lnSpc>
              <a:buAutoNum type="arabicParenR"/>
            </a:pPr>
            <a:r>
              <a:rPr lang="ko-KR" altLang="en-US" sz="1300" dirty="0">
                <a:solidFill>
                  <a:srgbClr val="FFFFFF"/>
                </a:solidFill>
                <a:latin typeface="+mn-ea"/>
              </a:rPr>
              <a:t>기본정보</a:t>
            </a:r>
            <a:endParaRPr lang="en-US" altLang="ko-KR" sz="1300" dirty="0">
              <a:solidFill>
                <a:srgbClr val="FFFFFF"/>
              </a:solidFill>
              <a:latin typeface="+mn-ea"/>
            </a:endParaRPr>
          </a:p>
          <a:p>
            <a:pPr marL="457200" lvl="0" indent="-457200" algn="l">
              <a:lnSpc>
                <a:spcPct val="150000"/>
              </a:lnSpc>
              <a:buAutoNum type="arabicParenR"/>
            </a:pPr>
            <a:r>
              <a:rPr lang="ko-KR" altLang="en-US" sz="1300" dirty="0">
                <a:solidFill>
                  <a:srgbClr val="FFFFFF"/>
                </a:solidFill>
                <a:latin typeface="+mn-ea"/>
              </a:rPr>
              <a:t>위치</a:t>
            </a:r>
            <a:endParaRPr lang="en-US" sz="1300" b="0" i="0" u="none" strike="noStrike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xmlns="" id="{82BC99FD-5B68-FDFB-5D6A-778B1198C847}"/>
              </a:ext>
            </a:extLst>
          </p:cNvPr>
          <p:cNvSpPr txBox="1"/>
          <p:nvPr/>
        </p:nvSpPr>
        <p:spPr>
          <a:xfrm>
            <a:off x="5867400" y="3730263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457200" lvl="0" indent="-457200" algn="l">
              <a:lnSpc>
                <a:spcPct val="150000"/>
              </a:lnSpc>
              <a:buAutoNum type="arabicParenR"/>
            </a:pPr>
            <a:r>
              <a:rPr lang="ko-KR" altLang="en-US" sz="1300" dirty="0">
                <a:solidFill>
                  <a:srgbClr val="FFFFFF"/>
                </a:solidFill>
                <a:latin typeface="+mn-ea"/>
              </a:rPr>
              <a:t>재개발 추진 현황</a:t>
            </a:r>
            <a:endParaRPr lang="en-US" altLang="ko-KR" sz="1300" dirty="0">
              <a:solidFill>
                <a:srgbClr val="FFFFFF"/>
              </a:solidFill>
              <a:latin typeface="+mn-ea"/>
            </a:endParaRPr>
          </a:p>
          <a:p>
            <a:pPr marL="457200" lvl="0" indent="-457200" algn="l">
              <a:lnSpc>
                <a:spcPct val="150000"/>
              </a:lnSpc>
              <a:buAutoNum type="arabicParenR"/>
            </a:pPr>
            <a:r>
              <a:rPr lang="ko-KR" altLang="en-US" sz="1300" dirty="0">
                <a:solidFill>
                  <a:srgbClr val="FFFFFF"/>
                </a:solidFill>
                <a:latin typeface="+mn-ea"/>
              </a:rPr>
              <a:t>주변 아파트 가격</a:t>
            </a:r>
            <a:endParaRPr lang="en-US" sz="1300" b="0" i="0" u="none" strike="noStrike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xmlns="" id="{6FEECF3B-B1A9-E3D2-AE27-EBF125EAEE19}"/>
              </a:ext>
            </a:extLst>
          </p:cNvPr>
          <p:cNvSpPr txBox="1"/>
          <p:nvPr/>
        </p:nvSpPr>
        <p:spPr>
          <a:xfrm>
            <a:off x="5524500" y="5130800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4</a:t>
            </a:r>
            <a:r>
              <a:rPr lang="en-US" sz="1600" dirty="0">
                <a:solidFill>
                  <a:srgbClr val="FFFFFF"/>
                </a:solidFill>
                <a:latin typeface="+mj-ea"/>
                <a:ea typeface="+mj-ea"/>
              </a:rPr>
              <a:t>.</a:t>
            </a: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 </a:t>
            </a:r>
            <a:r>
              <a:rPr lang="ko-KR" altLang="en-US" sz="1600" dirty="0">
                <a:solidFill>
                  <a:srgbClr val="FFFFFF"/>
                </a:solidFill>
                <a:latin typeface="+mj-ea"/>
                <a:ea typeface="+mj-ea"/>
              </a:rPr>
              <a:t>사진</a:t>
            </a:r>
            <a:endParaRPr lang="en-US" sz="16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EB1BFEC8-946F-418B-A539-22BFD31B8764}"/>
              </a:ext>
            </a:extLst>
          </p:cNvPr>
          <p:cNvSpPr txBox="1"/>
          <p:nvPr/>
        </p:nvSpPr>
        <p:spPr>
          <a:xfrm>
            <a:off x="5524500" y="4568463"/>
            <a:ext cx="32004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3. </a:t>
            </a:r>
            <a:r>
              <a:rPr lang="ko-KR" altLang="en-US" sz="16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추천 투자자</a:t>
            </a:r>
            <a:endParaRPr lang="en-US" sz="1600" b="0" i="0" u="none" strike="noStrike" dirty="0">
              <a:solidFill>
                <a:srgbClr val="FFFF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9500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야외, 건물, 창문, 하늘이(가) 표시된 사진&#10;&#10;자동 생성된 설명">
            <a:extLst>
              <a:ext uri="{FF2B5EF4-FFF2-40B4-BE49-F238E27FC236}">
                <a16:creationId xmlns:a16="http://schemas.microsoft.com/office/drawing/2014/main" xmlns="" id="{667078AD-E30D-3498-49C7-108CDCC249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-14" r="15482" b="14"/>
          <a:stretch/>
        </p:blipFill>
        <p:spPr>
          <a:xfrm>
            <a:off x="369219" y="1223989"/>
            <a:ext cx="3923381" cy="4262411"/>
          </a:xfrm>
          <a:prstGeom prst="rect">
            <a:avLst/>
          </a:prstGeom>
        </p:spPr>
      </p:pic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94E9B0D7-FD43-71B3-AC77-0399A9974B39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1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C6B432BD-50D1-C3C7-2BC9-5E39B58F59FA}"/>
              </a:ext>
            </a:extLst>
          </p:cNvPr>
          <p:cNvSpPr txBox="1"/>
          <p:nvPr/>
        </p:nvSpPr>
        <p:spPr>
          <a:xfrm>
            <a:off x="266700" y="76200"/>
            <a:ext cx="65151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dirty="0">
                <a:latin typeface="+mj-ea"/>
                <a:ea typeface="+mj-ea"/>
              </a:rPr>
              <a:t>1-1</a:t>
            </a:r>
            <a:r>
              <a:rPr lang="en-US" sz="1600" b="0" i="0" u="none" strike="noStrike" dirty="0">
                <a:latin typeface="+mj-ea"/>
                <a:ea typeface="+mj-ea"/>
              </a:rPr>
              <a:t>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개요 </a:t>
            </a:r>
            <a:r>
              <a:rPr lang="en-US" altLang="ko-KR" sz="1600" b="0" i="0" u="none" strike="noStrike" dirty="0">
                <a:latin typeface="+mj-ea"/>
                <a:ea typeface="+mj-ea"/>
              </a:rPr>
              <a:t>: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기본정보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xmlns="" id="{0A570BF6-91D6-2484-2355-075A4C41D50B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xmlns="" id="{9DBD50CF-8C41-0FA9-3421-672214D2DF78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xmlns="" id="{6644F870-9A85-CEEF-7A73-F18D5C89E6A3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추천투자자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2" name="화살표: 오각형 31">
            <a:extLst>
              <a:ext uri="{FF2B5EF4-FFF2-40B4-BE49-F238E27FC236}">
                <a16:creationId xmlns:a16="http://schemas.microsoft.com/office/drawing/2014/main" xmlns="" id="{D1118544-0534-EC98-CD07-87ACC5CD7FF9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화살표: 갈매기형 수장 32">
            <a:extLst>
              <a:ext uri="{FF2B5EF4-FFF2-40B4-BE49-F238E27FC236}">
                <a16:creationId xmlns:a16="http://schemas.microsoft.com/office/drawing/2014/main" xmlns="" id="{A5EB745A-62D4-C826-07DF-74D47E5D1A97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4" name="화살표: 갈매기형 수장 33">
            <a:extLst>
              <a:ext uri="{FF2B5EF4-FFF2-40B4-BE49-F238E27FC236}">
                <a16:creationId xmlns:a16="http://schemas.microsoft.com/office/drawing/2014/main" xmlns="" id="{17A6A345-C84D-1C46-3A46-D35F3ABD11B1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xmlns="" id="{3C166418-570F-C94D-2F0A-45641903E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723270"/>
              </p:ext>
            </p:extLst>
          </p:nvPr>
        </p:nvGraphicFramePr>
        <p:xfrm>
          <a:off x="4495800" y="1223990"/>
          <a:ext cx="4255421" cy="471960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58893">
                  <a:extLst>
                    <a:ext uri="{9D8B030D-6E8A-4147-A177-3AD203B41FA5}">
                      <a16:colId xmlns:a16="http://schemas.microsoft.com/office/drawing/2014/main" xmlns="" val="567464067"/>
                    </a:ext>
                  </a:extLst>
                </a:gridCol>
                <a:gridCol w="2596528">
                  <a:extLst>
                    <a:ext uri="{9D8B030D-6E8A-4147-A177-3AD203B41FA5}">
                      <a16:colId xmlns:a16="http://schemas.microsoft.com/office/drawing/2014/main" xmlns="" val="3036642316"/>
                    </a:ext>
                  </a:extLst>
                </a:gridCol>
              </a:tblGrid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소 재 지</a:t>
                      </a:r>
                      <a:endParaRPr lang="ko-KR" altLang="en-US" sz="1000" b="0" i="0" u="none" strike="noStrike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서울특별시 마포구 노고산동 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19-174</a:t>
                      </a: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9005799"/>
                  </a:ext>
                </a:extLst>
              </a:tr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지역지구 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/ </a:t>
                      </a:r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지목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종일반주거지역</a:t>
                      </a:r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개발행위제한지역</a:t>
                      </a:r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대</a:t>
                      </a: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4141769"/>
                  </a:ext>
                </a:extLst>
              </a:tr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주 용 도</a:t>
                      </a:r>
                      <a:endParaRPr lang="ko-KR" altLang="en-US" sz="1000" b="0" i="0" u="none" strike="noStrike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단독주택</a:t>
                      </a: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0300441"/>
                  </a:ext>
                </a:extLst>
              </a:tr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대지면적 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146.8</a:t>
                      </a:r>
                      <a:r>
                        <a:rPr lang="ko-KR" altLang="en-US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㎡ </a:t>
                      </a:r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(44.41</a:t>
                      </a:r>
                      <a:r>
                        <a:rPr lang="ko-KR" altLang="en-US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평</a:t>
                      </a:r>
                      <a:r>
                        <a:rPr lang="en-US" altLang="ko-KR" sz="1000" u="none" strike="noStrike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895885"/>
                  </a:ext>
                </a:extLst>
              </a:tr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건축면적 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/ </a:t>
                      </a:r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건폐율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66.51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㎡ 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(20.12</a:t>
                      </a:r>
                      <a:r>
                        <a:rPr lang="ko-KR" altLang="en-US" sz="1000" u="none" strike="noStrike" dirty="0">
                          <a:effectLst/>
                          <a:latin typeface="+mn-ea"/>
                          <a:ea typeface="+mn-ea"/>
                        </a:rPr>
                        <a:t>평</a:t>
                      </a:r>
                      <a:r>
                        <a:rPr lang="en-US" altLang="ko-KR" sz="1000" u="none" strike="noStrike" dirty="0">
                          <a:effectLst/>
                          <a:latin typeface="+mn-ea"/>
                          <a:ea typeface="+mn-ea"/>
                        </a:rPr>
                        <a:t>) / 45.31%</a:t>
                      </a: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5062757"/>
                  </a:ext>
                </a:extLst>
              </a:tr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연 면 적 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/ </a:t>
                      </a:r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용적률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199.53</a:t>
                      </a: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㎡ </a:t>
                      </a: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(60.36</a:t>
                      </a:r>
                      <a:r>
                        <a:rPr lang="ko-KR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평</a:t>
                      </a:r>
                      <a:r>
                        <a:rPr lang="en-US" altLang="ko-KR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 / 90.61%</a:t>
                      </a: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1417083"/>
                  </a:ext>
                </a:extLst>
              </a:tr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건물규모 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/ </a:t>
                      </a:r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세대 수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지하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층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층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 7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가구</a:t>
                      </a:r>
                      <a:endParaRPr lang="ko-KR" altLang="en-US" sz="1000" b="0" i="0" u="none" strike="noStrike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2702168"/>
                  </a:ext>
                </a:extLst>
              </a:tr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건축구조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연와조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5666290"/>
                  </a:ext>
                </a:extLst>
              </a:tr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사용승인일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1992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28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2242104"/>
                  </a:ext>
                </a:extLst>
              </a:tr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개별주택공시가격</a:t>
                      </a:r>
                      <a:endParaRPr lang="en-US" altLang="ko-KR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dirty="0"/>
                        <a:t>734,000,000</a:t>
                      </a:r>
                      <a:r>
                        <a:rPr lang="ko-KR" altLang="en-US" sz="1000" dirty="0"/>
                        <a:t>원 </a:t>
                      </a:r>
                      <a:r>
                        <a:rPr lang="en-US" altLang="ko-K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*2024</a:t>
                      </a:r>
                      <a:r>
                        <a:rPr lang="ko-KR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r>
                        <a:rPr lang="en-US" altLang="ko-K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1</a:t>
                      </a:r>
                      <a:r>
                        <a:rPr lang="ko-KR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월</a:t>
                      </a:r>
                      <a:endParaRPr lang="ko-KR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6433049"/>
                  </a:ext>
                </a:extLst>
              </a:tr>
              <a:tr h="429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공시지가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(</a:t>
                      </a:r>
                      <a:r>
                        <a:rPr lang="ko-KR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평</a:t>
                      </a:r>
                      <a:r>
                        <a:rPr lang="en-US" altLang="ko-KR" sz="100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KoPubWorldDotum_Pro Bold" panose="020B0600000101010101" charset="-127"/>
                        </a:rPr>
                        <a:t>)</a:t>
                      </a:r>
                      <a:endParaRPr lang="en-US" altLang="ko-KR" sz="1000" b="0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KoPubWorldDotum_Pro Bold" panose="020B0600000101010101" charset="-127"/>
                      </a:endParaRPr>
                    </a:p>
                  </a:txBody>
                  <a:tcPr marL="1802" marR="1802" marT="1802" marB="0" anchor="ctr">
                    <a:solidFill>
                      <a:srgbClr val="11326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21,380,385</a:t>
                      </a:r>
                      <a:r>
                        <a:rPr lang="ko-KR" alt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원 </a:t>
                      </a:r>
                      <a:r>
                        <a:rPr lang="en-US" altLang="ko-K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*2024</a:t>
                      </a:r>
                      <a:r>
                        <a:rPr lang="ko-KR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r>
                        <a:rPr lang="en-US" altLang="ko-KR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1</a:t>
                      </a:r>
                      <a:r>
                        <a:rPr lang="ko-KR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월</a:t>
                      </a:r>
                      <a:endParaRPr lang="en-US" altLang="ko-KR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2" marR="1802" marT="180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895200"/>
                  </a:ext>
                </a:extLst>
              </a:tr>
            </a:tbl>
          </a:graphicData>
        </a:graphic>
      </p:graphicFrame>
      <p:sp>
        <p:nvSpPr>
          <p:cNvPr id="45" name="TextBox 5">
            <a:extLst>
              <a:ext uri="{FF2B5EF4-FFF2-40B4-BE49-F238E27FC236}">
                <a16:creationId xmlns:a16="http://schemas.microsoft.com/office/drawing/2014/main" xmlns="" id="{CEF7B333-9E3E-FDF1-2986-888DC8A98A06}"/>
              </a:ext>
            </a:extLst>
          </p:cNvPr>
          <p:cNvSpPr txBox="1"/>
          <p:nvPr/>
        </p:nvSpPr>
        <p:spPr>
          <a:xfrm>
            <a:off x="369220" y="5580068"/>
            <a:ext cx="3927404" cy="36353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600" b="0" i="0" u="none" strike="noStrike" dirty="0">
                <a:latin typeface="+mj-ea"/>
                <a:ea typeface="+mj-ea"/>
              </a:rPr>
              <a:t>Asking Price : </a:t>
            </a:r>
            <a:r>
              <a:rPr lang="en-US" sz="1600" dirty="0">
                <a:solidFill>
                  <a:srgbClr val="C00000"/>
                </a:solidFill>
                <a:latin typeface="+mj-ea"/>
                <a:ea typeface="+mj-ea"/>
              </a:rPr>
              <a:t>21</a:t>
            </a:r>
            <a:r>
              <a:rPr lang="ko-KR" altLang="en-US" sz="1600" b="0" i="0" u="none" strike="noStrike" dirty="0">
                <a:solidFill>
                  <a:srgbClr val="C00000"/>
                </a:solidFill>
                <a:latin typeface="+mj-ea"/>
                <a:ea typeface="+mj-ea"/>
              </a:rPr>
              <a:t>억원</a:t>
            </a:r>
            <a:endParaRPr lang="en-US" sz="1400" b="0" i="0" u="none" strike="noStrike" dirty="0">
              <a:latin typeface="+mj-ea"/>
              <a:ea typeface="+mj-ea"/>
            </a:endParaRPr>
          </a:p>
        </p:txBody>
      </p:sp>
      <p:sp>
        <p:nvSpPr>
          <p:cNvPr id="36" name="화살표: 갈매기형 수장 35">
            <a:extLst>
              <a:ext uri="{FF2B5EF4-FFF2-40B4-BE49-F238E27FC236}">
                <a16:creationId xmlns:a16="http://schemas.microsoft.com/office/drawing/2014/main" xmlns="" id="{6A215D40-34EA-4F07-A608-381737996A2E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xmlns="" id="{2D9E782A-42A3-4C61-8FED-7A62D7FAB87E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pic>
        <p:nvPicPr>
          <p:cNvPr id="3" name="그림 2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xmlns="" id="{85B44B87-3E70-58E5-1744-268CF19EF4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1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A3D6B65-3BE1-D897-D07A-429196B69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" r="235" b="9379"/>
          <a:stretch/>
        </p:blipFill>
        <p:spPr>
          <a:xfrm>
            <a:off x="304800" y="832035"/>
            <a:ext cx="8572500" cy="4822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C6B432BD-50D1-C3C7-2BC9-5E39B58F59FA}"/>
              </a:ext>
            </a:extLst>
          </p:cNvPr>
          <p:cNvSpPr txBox="1"/>
          <p:nvPr/>
        </p:nvSpPr>
        <p:spPr>
          <a:xfrm>
            <a:off x="266700" y="76200"/>
            <a:ext cx="19050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dirty="0">
                <a:latin typeface="+mj-ea"/>
                <a:ea typeface="+mj-ea"/>
              </a:rPr>
              <a:t>1-2</a:t>
            </a:r>
            <a:r>
              <a:rPr lang="en-US" sz="1600" b="0" i="0" u="none" strike="noStrike" dirty="0">
                <a:latin typeface="+mj-ea"/>
                <a:ea typeface="+mj-ea"/>
              </a:rPr>
              <a:t>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개요 </a:t>
            </a:r>
            <a:r>
              <a:rPr lang="en-US" altLang="ko-KR" sz="1600" b="0" i="0" u="none" strike="noStrike" dirty="0">
                <a:latin typeface="+mj-ea"/>
                <a:ea typeface="+mj-ea"/>
              </a:rPr>
              <a:t>: </a:t>
            </a:r>
            <a:r>
              <a:rPr lang="ko-KR" altLang="en-US" sz="1600" dirty="0">
                <a:latin typeface="+mj-ea"/>
                <a:ea typeface="+mj-ea"/>
              </a:rPr>
              <a:t>위치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B73F640A-EDDE-86A1-C88D-02EBE34197DD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xmlns="" id="{B0AF2205-FB77-46D4-A59A-ABDD2A8C040B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xmlns="" id="{1EB517F8-D809-4AA7-9CA0-A9EBD1B93DAC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40" name="화살표: 오각형 39">
            <a:extLst>
              <a:ext uri="{FF2B5EF4-FFF2-40B4-BE49-F238E27FC236}">
                <a16:creationId xmlns:a16="http://schemas.microsoft.com/office/drawing/2014/main" xmlns="" id="{F4C53758-628B-4565-9D23-C1E146D522B5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화살표: 갈매기형 수장 40">
            <a:extLst>
              <a:ext uri="{FF2B5EF4-FFF2-40B4-BE49-F238E27FC236}">
                <a16:creationId xmlns:a16="http://schemas.microsoft.com/office/drawing/2014/main" xmlns="" id="{B0B1194A-F1FB-4D1D-9E14-9FDBE23AE484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화살표: 갈매기형 수장 41">
            <a:extLst>
              <a:ext uri="{FF2B5EF4-FFF2-40B4-BE49-F238E27FC236}">
                <a16:creationId xmlns:a16="http://schemas.microsoft.com/office/drawing/2014/main" xmlns="" id="{F07E0C0B-B60D-4617-AD71-A3D4BA9726AF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화살표: 갈매기형 수장 42">
            <a:extLst>
              <a:ext uri="{FF2B5EF4-FFF2-40B4-BE49-F238E27FC236}">
                <a16:creationId xmlns:a16="http://schemas.microsoft.com/office/drawing/2014/main" xmlns="" id="{F816FAFE-A687-4748-8091-2AA47CF2C2A5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63A2369-DE58-47CA-A115-3EBD1F1300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96" y="2971800"/>
            <a:ext cx="420342" cy="533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xmlns="" id="{4B9D31C0-ECF9-4727-AE7A-C193395B1753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추천투자자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xmlns="" id="{95E98541-A558-4A11-9C11-74D208FF7174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BA2150-7AD6-087E-CA2E-144670D66694}"/>
              </a:ext>
            </a:extLst>
          </p:cNvPr>
          <p:cNvSpPr txBox="1"/>
          <p:nvPr/>
        </p:nvSpPr>
        <p:spPr>
          <a:xfrm>
            <a:off x="304800" y="5770911"/>
            <a:ext cx="8309632" cy="3250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￭ 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2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호선 신촌역과 </a:t>
            </a:r>
            <a:r>
              <a:rPr lang="ko-KR" altLang="en-US" sz="1100" dirty="0" err="1">
                <a:latin typeface="+mj-ea"/>
                <a:ea typeface="+mj-ea"/>
                <a:cs typeface="KoPubWorld돋움체 Medium" panose="00000600000000000000" pitchFamily="2" charset="-127"/>
              </a:rPr>
              <a:t>이대역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 사이 위치 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: 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신촌역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5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번 출구 도보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4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분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(302m)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, </a:t>
            </a:r>
            <a:r>
              <a:rPr lang="ko-KR" altLang="en-US" sz="1100" dirty="0" err="1">
                <a:latin typeface="+mj-ea"/>
                <a:ea typeface="+mj-ea"/>
                <a:cs typeface="KoPubWorld돋움체 Medium" panose="00000600000000000000" pitchFamily="2" charset="-127"/>
              </a:rPr>
              <a:t>이대역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 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6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번 출구 도보 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9</a:t>
            </a:r>
            <a:r>
              <a:rPr lang="ko-KR" altLang="en-US" sz="1100" dirty="0">
                <a:latin typeface="+mj-ea"/>
                <a:ea typeface="+mj-ea"/>
                <a:cs typeface="KoPubWorld돋움체 Medium" panose="00000600000000000000" pitchFamily="2" charset="-127"/>
              </a:rPr>
              <a:t>분</a:t>
            </a:r>
            <a:r>
              <a:rPr lang="en-US" altLang="ko-KR" sz="1100" dirty="0">
                <a:latin typeface="+mj-ea"/>
                <a:ea typeface="+mj-ea"/>
                <a:cs typeface="KoPubWorld돋움체 Medium" panose="00000600000000000000" pitchFamily="2" charset="-127"/>
              </a:rPr>
              <a:t>(557m) 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FBD7A48C-AD2C-C9D8-4F17-3E426D53D036}"/>
              </a:ext>
            </a:extLst>
          </p:cNvPr>
          <p:cNvSpPr/>
          <p:nvPr/>
        </p:nvSpPr>
        <p:spPr>
          <a:xfrm>
            <a:off x="2463800" y="3238500"/>
            <a:ext cx="990600" cy="6477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CE31A361-9909-92A3-45CA-51794EBAF360}"/>
              </a:ext>
            </a:extLst>
          </p:cNvPr>
          <p:cNvSpPr/>
          <p:nvPr/>
        </p:nvSpPr>
        <p:spPr>
          <a:xfrm>
            <a:off x="1924627" y="4806866"/>
            <a:ext cx="990600" cy="647700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xmlns="" id="{9FD0AC6A-6D5C-028E-8FF4-D24DFBB337B0}"/>
              </a:ext>
            </a:extLst>
          </p:cNvPr>
          <p:cNvSpPr/>
          <p:nvPr/>
        </p:nvSpPr>
        <p:spPr>
          <a:xfrm>
            <a:off x="4597400" y="1028700"/>
            <a:ext cx="990600" cy="647700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xmlns="" id="{3530E747-5F04-F848-F634-33CB12ED78F1}"/>
              </a:ext>
            </a:extLst>
          </p:cNvPr>
          <p:cNvSpPr/>
          <p:nvPr/>
        </p:nvSpPr>
        <p:spPr>
          <a:xfrm>
            <a:off x="6045200" y="2514600"/>
            <a:ext cx="990600" cy="6477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xmlns="" id="{BF38A248-76C5-B2ED-0C6E-98D4B74B33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28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B73F640A-EDDE-86A1-C88D-02EBE34197DD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3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xmlns="" id="{B0AF2205-FB77-46D4-A59A-ABDD2A8C040B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xmlns="" id="{1EB517F8-D809-4AA7-9CA0-A9EBD1B93DAC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40" name="화살표: 오각형 39">
            <a:extLst>
              <a:ext uri="{FF2B5EF4-FFF2-40B4-BE49-F238E27FC236}">
                <a16:creationId xmlns:a16="http://schemas.microsoft.com/office/drawing/2014/main" xmlns="" id="{F4C53758-628B-4565-9D23-C1E146D522B5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화살표: 갈매기형 수장 40">
            <a:extLst>
              <a:ext uri="{FF2B5EF4-FFF2-40B4-BE49-F238E27FC236}">
                <a16:creationId xmlns:a16="http://schemas.microsoft.com/office/drawing/2014/main" xmlns="" id="{B0B1194A-F1FB-4D1D-9E14-9FDBE23AE484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화살표: 갈매기형 수장 41">
            <a:extLst>
              <a:ext uri="{FF2B5EF4-FFF2-40B4-BE49-F238E27FC236}">
                <a16:creationId xmlns:a16="http://schemas.microsoft.com/office/drawing/2014/main" xmlns="" id="{F07E0C0B-B60D-4617-AD71-A3D4BA9726AF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화살표: 갈매기형 수장 42">
            <a:extLst>
              <a:ext uri="{FF2B5EF4-FFF2-40B4-BE49-F238E27FC236}">
                <a16:creationId xmlns:a16="http://schemas.microsoft.com/office/drawing/2014/main" xmlns="" id="{F816FAFE-A687-4748-8091-2AA47CF2C2A5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xmlns="" id="{5C0116CE-D974-4C4D-BA7F-39700AA2F573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추천투자자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xmlns="" id="{13BA14F0-B41E-4E7A-AB03-DA9F862FDC1C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C26EE146-F087-DD29-06C2-EC50A40CCD3E}"/>
              </a:ext>
            </a:extLst>
          </p:cNvPr>
          <p:cNvSpPr txBox="1"/>
          <p:nvPr/>
        </p:nvSpPr>
        <p:spPr>
          <a:xfrm>
            <a:off x="266700" y="76200"/>
            <a:ext cx="44577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dirty="0">
                <a:latin typeface="+mj-ea"/>
                <a:ea typeface="+mj-ea"/>
              </a:rPr>
              <a:t>2-1</a:t>
            </a:r>
            <a:r>
              <a:rPr lang="en-US" sz="1600" b="0" i="0" u="none" strike="noStrike" dirty="0">
                <a:latin typeface="+mj-ea"/>
                <a:ea typeface="+mj-ea"/>
              </a:rPr>
              <a:t>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투자분석 </a:t>
            </a:r>
            <a:r>
              <a:rPr lang="en-US" altLang="ko-KR" sz="1600" b="0" i="0" u="none" strike="noStrike" dirty="0">
                <a:latin typeface="+mj-ea"/>
                <a:ea typeface="+mj-ea"/>
              </a:rPr>
              <a:t>: </a:t>
            </a:r>
            <a:r>
              <a:rPr lang="ko-KR" altLang="en-US" sz="1600" dirty="0">
                <a:latin typeface="+mj-ea"/>
                <a:ea typeface="+mj-ea"/>
              </a:rPr>
              <a:t>재개발 추진 현황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CC92B6D5-E47A-B66C-9AEC-909094E2F8B0}"/>
              </a:ext>
            </a:extLst>
          </p:cNvPr>
          <p:cNvSpPr txBox="1"/>
          <p:nvPr/>
        </p:nvSpPr>
        <p:spPr>
          <a:xfrm>
            <a:off x="506268" y="827671"/>
            <a:ext cx="8637732" cy="32539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1100" dirty="0">
                <a:solidFill>
                  <a:sysClr val="windowText" lastClr="000000"/>
                </a:solidFill>
                <a:latin typeface="+mj-ea"/>
                <a:ea typeface="+mj-ea"/>
              </a:rPr>
              <a:t>￭ 노고산동 </a:t>
            </a:r>
            <a:r>
              <a:rPr lang="en-US" altLang="ko-KR" sz="1100" dirty="0">
                <a:solidFill>
                  <a:sysClr val="windowText" lastClr="000000"/>
                </a:solidFill>
                <a:latin typeface="+mj-ea"/>
                <a:ea typeface="+mj-ea"/>
              </a:rPr>
              <a:t>19</a:t>
            </a:r>
            <a:r>
              <a:rPr lang="ko-KR" altLang="en-US" sz="1100" dirty="0">
                <a:solidFill>
                  <a:sysClr val="windowText" lastClr="000000"/>
                </a:solidFill>
                <a:latin typeface="+mj-ea"/>
                <a:ea typeface="+mj-ea"/>
              </a:rPr>
              <a:t>번지 일대 재개발 진행 현황</a:t>
            </a:r>
            <a:endParaRPr lang="en-US" sz="1100" b="0" i="0" u="none" strike="noStrike" dirty="0">
              <a:solidFill>
                <a:sysClr val="windowText" lastClr="000000"/>
              </a:solidFill>
              <a:latin typeface="+mj-ea"/>
              <a:ea typeface="+mj-ea"/>
            </a:endParaRPr>
          </a:p>
        </p:txBody>
      </p:sp>
      <p:sp>
        <p:nvSpPr>
          <p:cNvPr id="35" name="직사각형 21">
            <a:extLst>
              <a:ext uri="{FF2B5EF4-FFF2-40B4-BE49-F238E27FC236}">
                <a16:creationId xmlns:a16="http://schemas.microsoft.com/office/drawing/2014/main" xmlns="" id="{3259AF5C-D9E7-E8C5-55E2-DD3C2B69B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69" y="1143000"/>
            <a:ext cx="4152900" cy="3118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738188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defTabSz="738188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defTabSz="738188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defTabSz="738188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defTabSz="738188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7381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7381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7381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7381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latinLnBrk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ko-KR" sz="1100" dirty="0">
                <a:latin typeface="+mj-ea"/>
                <a:ea typeface="+mj-ea"/>
              </a:rPr>
              <a:t>2008</a:t>
            </a:r>
            <a:r>
              <a:rPr lang="ko-KR" altLang="en-US" sz="1100" dirty="0">
                <a:latin typeface="+mj-ea"/>
                <a:ea typeface="+mj-ea"/>
              </a:rPr>
              <a:t>년 </a:t>
            </a:r>
            <a:r>
              <a:rPr lang="ko-KR" altLang="en-US" sz="1100" dirty="0">
                <a:latin typeface="+mn-ea"/>
                <a:ea typeface="+mn-ea"/>
              </a:rPr>
              <a:t>단독주택 재건축 사업으로 신규지정</a:t>
            </a:r>
            <a:endParaRPr lang="en-US" altLang="ko-KR" sz="1100" dirty="0">
              <a:latin typeface="+mn-ea"/>
              <a:ea typeface="+mn-ea"/>
            </a:endParaRPr>
          </a:p>
          <a:p>
            <a:pPr latinLnBrk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ko-KR" sz="1100" dirty="0">
                <a:latin typeface="+mj-ea"/>
                <a:ea typeface="+mj-ea"/>
              </a:rPr>
              <a:t>2013</a:t>
            </a:r>
            <a:r>
              <a:rPr lang="ko-KR" altLang="en-US" sz="1100" dirty="0">
                <a:latin typeface="+mj-ea"/>
                <a:ea typeface="+mj-ea"/>
              </a:rPr>
              <a:t>년 </a:t>
            </a:r>
            <a:r>
              <a:rPr lang="ko-KR" altLang="en-US" sz="1100" dirty="0">
                <a:latin typeface="+mn-ea"/>
                <a:ea typeface="+mn-ea"/>
              </a:rPr>
              <a:t>주택재건축 정비예정구역 해제</a:t>
            </a:r>
            <a:endParaRPr lang="en-US" altLang="ko-KR" sz="1100" dirty="0">
              <a:latin typeface="+mn-ea"/>
              <a:ea typeface="+mn-ea"/>
            </a:endParaRPr>
          </a:p>
          <a:p>
            <a:pPr latinLnBrk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ko-KR" sz="1100" dirty="0">
                <a:latin typeface="+mj-ea"/>
                <a:ea typeface="+mj-ea"/>
              </a:rPr>
              <a:t>2021</a:t>
            </a:r>
            <a:r>
              <a:rPr lang="ko-KR" altLang="en-US" sz="1100" dirty="0">
                <a:latin typeface="+mj-ea"/>
                <a:ea typeface="+mj-ea"/>
              </a:rPr>
              <a:t>년 </a:t>
            </a:r>
            <a:r>
              <a:rPr lang="en-US" altLang="ko-KR" sz="1100" dirty="0">
                <a:latin typeface="+mj-ea"/>
                <a:ea typeface="+mj-ea"/>
              </a:rPr>
              <a:t>2</a:t>
            </a:r>
            <a:r>
              <a:rPr lang="ko-KR" altLang="en-US" sz="1100" dirty="0">
                <a:latin typeface="+mj-ea"/>
                <a:ea typeface="+mj-ea"/>
              </a:rPr>
              <a:t>월 </a:t>
            </a:r>
            <a:r>
              <a:rPr lang="ko-KR" altLang="en-US" sz="1100" dirty="0">
                <a:latin typeface="+mn-ea"/>
                <a:ea typeface="+mn-ea"/>
              </a:rPr>
              <a:t>개발행위제한지역 지정</a:t>
            </a:r>
            <a:endParaRPr lang="en-US" altLang="ko-KR" sz="1100" dirty="0">
              <a:latin typeface="+mn-ea"/>
              <a:ea typeface="+mn-ea"/>
            </a:endParaRPr>
          </a:p>
          <a:p>
            <a:pPr latinLnBrk="0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n-US" altLang="ko-KR" sz="1100" dirty="0">
              <a:latin typeface="+mn-ea"/>
              <a:ea typeface="+mn-ea"/>
            </a:endParaRPr>
          </a:p>
          <a:p>
            <a:pPr latinLnBrk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ko-KR" sz="1100" dirty="0">
                <a:latin typeface="+mj-ea"/>
                <a:ea typeface="+mj-ea"/>
              </a:rPr>
              <a:t>2023</a:t>
            </a:r>
            <a:r>
              <a:rPr lang="ko-KR" altLang="en-US" sz="1100" dirty="0">
                <a:latin typeface="+mj-ea"/>
                <a:ea typeface="+mj-ea"/>
              </a:rPr>
              <a:t>년 </a:t>
            </a:r>
            <a:r>
              <a:rPr lang="en-US" altLang="ko-KR" sz="1100" dirty="0">
                <a:latin typeface="+mj-ea"/>
                <a:ea typeface="+mj-ea"/>
              </a:rPr>
              <a:t>6</a:t>
            </a:r>
            <a:r>
              <a:rPr lang="ko-KR" altLang="en-US" sz="1100" dirty="0">
                <a:latin typeface="+mj-ea"/>
                <a:ea typeface="+mj-ea"/>
              </a:rPr>
              <a:t>월 </a:t>
            </a:r>
            <a:r>
              <a:rPr lang="ko-KR" altLang="en-US" sz="1100" dirty="0">
                <a:latin typeface="+mn-ea"/>
                <a:ea typeface="+mn-ea"/>
              </a:rPr>
              <a:t>신속통합기획 후보지 선정 </a:t>
            </a:r>
            <a:r>
              <a:rPr lang="en-US" altLang="ko-KR" sz="1100" dirty="0">
                <a:latin typeface="+mn-ea"/>
                <a:ea typeface="+mn-ea"/>
              </a:rPr>
              <a:t>1</a:t>
            </a:r>
            <a:r>
              <a:rPr lang="ko-KR" altLang="en-US" sz="1100" dirty="0">
                <a:latin typeface="+mn-ea"/>
                <a:ea typeface="+mn-ea"/>
              </a:rPr>
              <a:t>차 접수</a:t>
            </a:r>
            <a:endParaRPr lang="en-US" altLang="ko-KR" sz="1100" dirty="0"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ko-KR" sz="1100" dirty="0">
                <a:latin typeface="+mj-ea"/>
                <a:ea typeface="+mj-ea"/>
              </a:rPr>
              <a:t>2023</a:t>
            </a:r>
            <a:r>
              <a:rPr lang="ko-KR" altLang="en-US" sz="1100" dirty="0">
                <a:latin typeface="+mj-ea"/>
                <a:ea typeface="+mj-ea"/>
              </a:rPr>
              <a:t>년 </a:t>
            </a:r>
            <a:r>
              <a:rPr lang="en-US" altLang="ko-KR" sz="1100" dirty="0">
                <a:latin typeface="+mj-ea"/>
                <a:ea typeface="+mj-ea"/>
              </a:rPr>
              <a:t>9</a:t>
            </a:r>
            <a:r>
              <a:rPr lang="ko-KR" altLang="en-US" sz="1100" dirty="0">
                <a:latin typeface="+mj-ea"/>
                <a:ea typeface="+mj-ea"/>
              </a:rPr>
              <a:t>월 </a:t>
            </a:r>
            <a:r>
              <a:rPr lang="ko-KR" altLang="en-US" sz="1100" dirty="0">
                <a:latin typeface="+mn-ea"/>
                <a:ea typeface="+mn-ea"/>
              </a:rPr>
              <a:t>신속통합기획 후보지 </a:t>
            </a:r>
            <a:r>
              <a:rPr lang="ko-KR" altLang="en-US" sz="1100" dirty="0" err="1">
                <a:latin typeface="+mn-ea"/>
                <a:ea typeface="+mn-ea"/>
              </a:rPr>
              <a:t>미선정</a:t>
            </a:r>
            <a:endParaRPr lang="en-US" altLang="ko-KR" sz="1100" dirty="0">
              <a:latin typeface="+mn-ea"/>
              <a:ea typeface="+mn-ea"/>
            </a:endParaRPr>
          </a:p>
          <a:p>
            <a:pPr latinLnBrk="0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n-US" altLang="ko-KR" sz="11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ko-KR" sz="1100" dirty="0">
                <a:latin typeface="+mj-ea"/>
                <a:ea typeface="+mj-ea"/>
              </a:rPr>
              <a:t>2024</a:t>
            </a:r>
            <a:r>
              <a:rPr lang="ko-KR" altLang="en-US" sz="1100" dirty="0">
                <a:latin typeface="+mj-ea"/>
                <a:ea typeface="+mj-ea"/>
              </a:rPr>
              <a:t>년 </a:t>
            </a:r>
            <a:r>
              <a:rPr lang="en-US" altLang="ko-KR" sz="1100" dirty="0">
                <a:latin typeface="+mj-ea"/>
                <a:ea typeface="+mj-ea"/>
              </a:rPr>
              <a:t>3</a:t>
            </a:r>
            <a:r>
              <a:rPr lang="ko-KR" altLang="en-US" sz="1100" dirty="0">
                <a:latin typeface="+mj-ea"/>
                <a:ea typeface="+mj-ea"/>
              </a:rPr>
              <a:t>월 </a:t>
            </a:r>
            <a:r>
              <a:rPr lang="ko-KR" altLang="en-US" sz="1100" dirty="0">
                <a:latin typeface="+mn-ea"/>
                <a:ea typeface="+mn-ea"/>
              </a:rPr>
              <a:t>신속통합기획 후보지 선정 </a:t>
            </a:r>
            <a:r>
              <a:rPr lang="en-US" altLang="ko-KR" sz="1100" dirty="0">
                <a:latin typeface="+mn-ea"/>
                <a:ea typeface="+mn-ea"/>
              </a:rPr>
              <a:t>2</a:t>
            </a:r>
            <a:r>
              <a:rPr lang="ko-KR" altLang="en-US" sz="1100" dirty="0">
                <a:latin typeface="+mn-ea"/>
                <a:ea typeface="+mn-ea"/>
              </a:rPr>
              <a:t>차 접수</a:t>
            </a:r>
            <a:endParaRPr lang="en-US" altLang="ko-KR" sz="1100" dirty="0"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ko-KR" sz="1100" dirty="0">
                <a:latin typeface="+mj-ea"/>
                <a:ea typeface="+mj-ea"/>
              </a:rPr>
              <a:t>2024</a:t>
            </a:r>
            <a:r>
              <a:rPr lang="ko-KR" altLang="en-US" sz="1100" dirty="0">
                <a:latin typeface="+mj-ea"/>
                <a:ea typeface="+mj-ea"/>
              </a:rPr>
              <a:t>년 </a:t>
            </a:r>
            <a:r>
              <a:rPr lang="en-US" altLang="ko-KR" sz="1100" dirty="0">
                <a:latin typeface="+mj-ea"/>
                <a:ea typeface="+mj-ea"/>
              </a:rPr>
              <a:t>8</a:t>
            </a:r>
            <a:r>
              <a:rPr lang="ko-KR" altLang="en-US" sz="1100" dirty="0">
                <a:latin typeface="+mj-ea"/>
                <a:ea typeface="+mj-ea"/>
              </a:rPr>
              <a:t>월 </a:t>
            </a:r>
            <a:r>
              <a:rPr lang="ko-KR" altLang="en-US" sz="1100" dirty="0">
                <a:latin typeface="+mn-ea"/>
                <a:ea typeface="+mn-ea"/>
              </a:rPr>
              <a:t>신속통합기획 후보지 </a:t>
            </a:r>
            <a:r>
              <a:rPr lang="ko-KR" altLang="en-US" sz="1100" dirty="0" err="1">
                <a:latin typeface="+mn-ea"/>
                <a:ea typeface="+mn-ea"/>
              </a:rPr>
              <a:t>미선정</a:t>
            </a:r>
            <a:endParaRPr lang="en-US" altLang="ko-KR" sz="1100" dirty="0"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n-US" altLang="ko-KR" sz="1100" dirty="0"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n-US" altLang="ko-KR" sz="1100" dirty="0"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</a:rPr>
              <a:t>2025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</a:rPr>
              <a:t>년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</a:rPr>
              <a:t>1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</a:rPr>
              <a:t>월 신속통합기획 구역변경 및 신규 연번 부여</a:t>
            </a:r>
            <a:endParaRPr lang="en-US" altLang="ko-KR" sz="1100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8D1A0E9B-8111-2957-8B32-5CA12B1A78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043" r="-107"/>
          <a:stretch/>
        </p:blipFill>
        <p:spPr>
          <a:xfrm>
            <a:off x="4805962" y="936855"/>
            <a:ext cx="3447825" cy="2585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자유형: 도형 51">
            <a:extLst>
              <a:ext uri="{FF2B5EF4-FFF2-40B4-BE49-F238E27FC236}">
                <a16:creationId xmlns:a16="http://schemas.microsoft.com/office/drawing/2014/main" xmlns="" id="{72D9AC32-B6D0-D12D-5D54-B4A81CFE6F69}"/>
              </a:ext>
            </a:extLst>
          </p:cNvPr>
          <p:cNvSpPr/>
          <p:nvPr/>
        </p:nvSpPr>
        <p:spPr>
          <a:xfrm>
            <a:off x="4983668" y="1027363"/>
            <a:ext cx="2832193" cy="2439781"/>
          </a:xfrm>
          <a:custGeom>
            <a:avLst/>
            <a:gdLst>
              <a:gd name="connsiteX0" fmla="*/ 9427 w 3129699"/>
              <a:gd name="connsiteY0" fmla="*/ 2045617 h 2696066"/>
              <a:gd name="connsiteX1" fmla="*/ 1197204 w 3129699"/>
              <a:gd name="connsiteY1" fmla="*/ 1527143 h 2696066"/>
              <a:gd name="connsiteX2" fmla="*/ 772998 w 3129699"/>
              <a:gd name="connsiteY2" fmla="*/ 527901 h 2696066"/>
              <a:gd name="connsiteX3" fmla="*/ 1885361 w 3129699"/>
              <a:gd name="connsiteY3" fmla="*/ 47134 h 2696066"/>
              <a:gd name="connsiteX4" fmla="*/ 2318994 w 3129699"/>
              <a:gd name="connsiteY4" fmla="*/ 0 h 2696066"/>
              <a:gd name="connsiteX5" fmla="*/ 2328421 w 3129699"/>
              <a:gd name="connsiteY5" fmla="*/ 254524 h 2696066"/>
              <a:gd name="connsiteX6" fmla="*/ 2469823 w 3129699"/>
              <a:gd name="connsiteY6" fmla="*/ 245097 h 2696066"/>
              <a:gd name="connsiteX7" fmla="*/ 2469823 w 3129699"/>
              <a:gd name="connsiteY7" fmla="*/ 367646 h 2696066"/>
              <a:gd name="connsiteX8" fmla="*/ 3026004 w 3129699"/>
              <a:gd name="connsiteY8" fmla="*/ 320512 h 2696066"/>
              <a:gd name="connsiteX9" fmla="*/ 3054285 w 3129699"/>
              <a:gd name="connsiteY9" fmla="*/ 377073 h 2696066"/>
              <a:gd name="connsiteX10" fmla="*/ 2705493 w 3129699"/>
              <a:gd name="connsiteY10" fmla="*/ 867266 h 2696066"/>
              <a:gd name="connsiteX11" fmla="*/ 2705493 w 3129699"/>
              <a:gd name="connsiteY11" fmla="*/ 914400 h 2696066"/>
              <a:gd name="connsiteX12" fmla="*/ 3082565 w 3129699"/>
              <a:gd name="connsiteY12" fmla="*/ 933254 h 2696066"/>
              <a:gd name="connsiteX13" fmla="*/ 3129699 w 3129699"/>
              <a:gd name="connsiteY13" fmla="*/ 952108 h 2696066"/>
              <a:gd name="connsiteX14" fmla="*/ 3073138 w 3129699"/>
              <a:gd name="connsiteY14" fmla="*/ 1244339 h 2696066"/>
              <a:gd name="connsiteX15" fmla="*/ 3110846 w 3129699"/>
              <a:gd name="connsiteY15" fmla="*/ 1282046 h 2696066"/>
              <a:gd name="connsiteX16" fmla="*/ 3063712 w 3129699"/>
              <a:gd name="connsiteY16" fmla="*/ 1348033 h 2696066"/>
              <a:gd name="connsiteX17" fmla="*/ 3091992 w 3129699"/>
              <a:gd name="connsiteY17" fmla="*/ 1395167 h 2696066"/>
              <a:gd name="connsiteX18" fmla="*/ 2780907 w 3129699"/>
              <a:gd name="connsiteY18" fmla="*/ 1564850 h 2696066"/>
              <a:gd name="connsiteX19" fmla="*/ 2733773 w 3129699"/>
              <a:gd name="connsiteY19" fmla="*/ 1602557 h 2696066"/>
              <a:gd name="connsiteX20" fmla="*/ 2705493 w 3129699"/>
              <a:gd name="connsiteY20" fmla="*/ 1602557 h 2696066"/>
              <a:gd name="connsiteX21" fmla="*/ 2545237 w 3129699"/>
              <a:gd name="connsiteY21" fmla="*/ 1687398 h 2696066"/>
              <a:gd name="connsiteX22" fmla="*/ 2516957 w 3129699"/>
              <a:gd name="connsiteY22" fmla="*/ 1696825 h 2696066"/>
              <a:gd name="connsiteX23" fmla="*/ 2328421 w 3129699"/>
              <a:gd name="connsiteY23" fmla="*/ 1791093 h 2696066"/>
              <a:gd name="connsiteX24" fmla="*/ 2337848 w 3129699"/>
              <a:gd name="connsiteY24" fmla="*/ 1857081 h 2696066"/>
              <a:gd name="connsiteX25" fmla="*/ 2262433 w 3129699"/>
              <a:gd name="connsiteY25" fmla="*/ 1923069 h 2696066"/>
              <a:gd name="connsiteX26" fmla="*/ 2243580 w 3129699"/>
              <a:gd name="connsiteY26" fmla="*/ 1875934 h 2696066"/>
              <a:gd name="connsiteX27" fmla="*/ 2187019 w 3129699"/>
              <a:gd name="connsiteY27" fmla="*/ 1904215 h 2696066"/>
              <a:gd name="connsiteX28" fmla="*/ 2149312 w 3129699"/>
              <a:gd name="connsiteY28" fmla="*/ 1904215 h 2696066"/>
              <a:gd name="connsiteX29" fmla="*/ 2092751 w 3129699"/>
              <a:gd name="connsiteY29" fmla="*/ 1800520 h 2696066"/>
              <a:gd name="connsiteX30" fmla="*/ 1725105 w 3129699"/>
              <a:gd name="connsiteY30" fmla="*/ 1951349 h 2696066"/>
              <a:gd name="connsiteX31" fmla="*/ 1753386 w 3129699"/>
              <a:gd name="connsiteY31" fmla="*/ 1998483 h 2696066"/>
              <a:gd name="connsiteX32" fmla="*/ 1800520 w 3129699"/>
              <a:gd name="connsiteY32" fmla="*/ 1960776 h 2696066"/>
              <a:gd name="connsiteX33" fmla="*/ 1885361 w 3129699"/>
              <a:gd name="connsiteY33" fmla="*/ 2017337 h 2696066"/>
              <a:gd name="connsiteX34" fmla="*/ 1941922 w 3129699"/>
              <a:gd name="connsiteY34" fmla="*/ 2036190 h 2696066"/>
              <a:gd name="connsiteX35" fmla="*/ 1989056 w 3129699"/>
              <a:gd name="connsiteY35" fmla="*/ 2092751 h 2696066"/>
              <a:gd name="connsiteX36" fmla="*/ 1932495 w 3129699"/>
              <a:gd name="connsiteY36" fmla="*/ 2177592 h 2696066"/>
              <a:gd name="connsiteX37" fmla="*/ 1828800 w 3129699"/>
              <a:gd name="connsiteY37" fmla="*/ 2121031 h 2696066"/>
              <a:gd name="connsiteX38" fmla="*/ 1762813 w 3129699"/>
              <a:gd name="connsiteY38" fmla="*/ 2149312 h 2696066"/>
              <a:gd name="connsiteX39" fmla="*/ 1630837 w 3129699"/>
              <a:gd name="connsiteY39" fmla="*/ 2271860 h 2696066"/>
              <a:gd name="connsiteX40" fmla="*/ 1545996 w 3129699"/>
              <a:gd name="connsiteY40" fmla="*/ 2215299 h 2696066"/>
              <a:gd name="connsiteX41" fmla="*/ 1517716 w 3129699"/>
              <a:gd name="connsiteY41" fmla="*/ 2253007 h 2696066"/>
              <a:gd name="connsiteX42" fmla="*/ 1583703 w 3129699"/>
              <a:gd name="connsiteY42" fmla="*/ 2318994 h 2696066"/>
              <a:gd name="connsiteX43" fmla="*/ 1621411 w 3129699"/>
              <a:gd name="connsiteY43" fmla="*/ 2460396 h 2696066"/>
              <a:gd name="connsiteX44" fmla="*/ 1498862 w 3129699"/>
              <a:gd name="connsiteY44" fmla="*/ 2450970 h 2696066"/>
              <a:gd name="connsiteX45" fmla="*/ 1461155 w 3129699"/>
              <a:gd name="connsiteY45" fmla="*/ 2384982 h 2696066"/>
              <a:gd name="connsiteX46" fmla="*/ 1348033 w 3129699"/>
              <a:gd name="connsiteY46" fmla="*/ 2384982 h 2696066"/>
              <a:gd name="connsiteX47" fmla="*/ 1310326 w 3129699"/>
              <a:gd name="connsiteY47" fmla="*/ 2450970 h 2696066"/>
              <a:gd name="connsiteX48" fmla="*/ 1197204 w 3129699"/>
              <a:gd name="connsiteY48" fmla="*/ 2488677 h 2696066"/>
              <a:gd name="connsiteX49" fmla="*/ 1140643 w 3129699"/>
              <a:gd name="connsiteY49" fmla="*/ 2384982 h 2696066"/>
              <a:gd name="connsiteX50" fmla="*/ 980388 w 3129699"/>
              <a:gd name="connsiteY50" fmla="*/ 2422689 h 2696066"/>
              <a:gd name="connsiteX51" fmla="*/ 952107 w 3129699"/>
              <a:gd name="connsiteY51" fmla="*/ 2290714 h 2696066"/>
              <a:gd name="connsiteX52" fmla="*/ 0 w 3129699"/>
              <a:gd name="connsiteY52" fmla="*/ 2696066 h 2696066"/>
              <a:gd name="connsiteX53" fmla="*/ 9427 w 3129699"/>
              <a:gd name="connsiteY53" fmla="*/ 2045617 h 269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29699" h="2696066">
                <a:moveTo>
                  <a:pt x="9427" y="2045617"/>
                </a:moveTo>
                <a:lnTo>
                  <a:pt x="1197204" y="1527143"/>
                </a:lnTo>
                <a:lnTo>
                  <a:pt x="772998" y="527901"/>
                </a:lnTo>
                <a:lnTo>
                  <a:pt x="1885361" y="47134"/>
                </a:lnTo>
                <a:lnTo>
                  <a:pt x="2318994" y="0"/>
                </a:lnTo>
                <a:lnTo>
                  <a:pt x="2328421" y="254524"/>
                </a:lnTo>
                <a:lnTo>
                  <a:pt x="2469823" y="245097"/>
                </a:lnTo>
                <a:lnTo>
                  <a:pt x="2469823" y="367646"/>
                </a:lnTo>
                <a:lnTo>
                  <a:pt x="3026004" y="320512"/>
                </a:lnTo>
                <a:lnTo>
                  <a:pt x="3054285" y="377073"/>
                </a:lnTo>
                <a:lnTo>
                  <a:pt x="2705493" y="867266"/>
                </a:lnTo>
                <a:lnTo>
                  <a:pt x="2705493" y="914400"/>
                </a:lnTo>
                <a:lnTo>
                  <a:pt x="3082565" y="933254"/>
                </a:lnTo>
                <a:lnTo>
                  <a:pt x="3129699" y="952108"/>
                </a:lnTo>
                <a:lnTo>
                  <a:pt x="3073138" y="1244339"/>
                </a:lnTo>
                <a:lnTo>
                  <a:pt x="3110846" y="1282046"/>
                </a:lnTo>
                <a:lnTo>
                  <a:pt x="3063712" y="1348033"/>
                </a:lnTo>
                <a:lnTo>
                  <a:pt x="3091992" y="1395167"/>
                </a:lnTo>
                <a:lnTo>
                  <a:pt x="2780907" y="1564850"/>
                </a:lnTo>
                <a:lnTo>
                  <a:pt x="2733773" y="1602557"/>
                </a:lnTo>
                <a:lnTo>
                  <a:pt x="2705493" y="1602557"/>
                </a:lnTo>
                <a:lnTo>
                  <a:pt x="2545237" y="1687398"/>
                </a:lnTo>
                <a:lnTo>
                  <a:pt x="2516957" y="1696825"/>
                </a:lnTo>
                <a:lnTo>
                  <a:pt x="2328421" y="1791093"/>
                </a:lnTo>
                <a:lnTo>
                  <a:pt x="2337848" y="1857081"/>
                </a:lnTo>
                <a:lnTo>
                  <a:pt x="2262433" y="1923069"/>
                </a:lnTo>
                <a:lnTo>
                  <a:pt x="2243580" y="1875934"/>
                </a:lnTo>
                <a:lnTo>
                  <a:pt x="2187019" y="1904215"/>
                </a:lnTo>
                <a:lnTo>
                  <a:pt x="2149312" y="1904215"/>
                </a:lnTo>
                <a:lnTo>
                  <a:pt x="2092751" y="1800520"/>
                </a:lnTo>
                <a:lnTo>
                  <a:pt x="1725105" y="1951349"/>
                </a:lnTo>
                <a:lnTo>
                  <a:pt x="1753386" y="1998483"/>
                </a:lnTo>
                <a:lnTo>
                  <a:pt x="1800520" y="1960776"/>
                </a:lnTo>
                <a:lnTo>
                  <a:pt x="1885361" y="2017337"/>
                </a:lnTo>
                <a:lnTo>
                  <a:pt x="1941922" y="2036190"/>
                </a:lnTo>
                <a:lnTo>
                  <a:pt x="1989056" y="2092751"/>
                </a:lnTo>
                <a:lnTo>
                  <a:pt x="1932495" y="2177592"/>
                </a:lnTo>
                <a:lnTo>
                  <a:pt x="1828800" y="2121031"/>
                </a:lnTo>
                <a:lnTo>
                  <a:pt x="1762813" y="2149312"/>
                </a:lnTo>
                <a:lnTo>
                  <a:pt x="1630837" y="2271860"/>
                </a:lnTo>
                <a:lnTo>
                  <a:pt x="1545996" y="2215299"/>
                </a:lnTo>
                <a:lnTo>
                  <a:pt x="1517716" y="2253007"/>
                </a:lnTo>
                <a:lnTo>
                  <a:pt x="1583703" y="2318994"/>
                </a:lnTo>
                <a:lnTo>
                  <a:pt x="1621411" y="2460396"/>
                </a:lnTo>
                <a:lnTo>
                  <a:pt x="1498862" y="2450970"/>
                </a:lnTo>
                <a:lnTo>
                  <a:pt x="1461155" y="2384982"/>
                </a:lnTo>
                <a:lnTo>
                  <a:pt x="1348033" y="2384982"/>
                </a:lnTo>
                <a:lnTo>
                  <a:pt x="1310326" y="2450970"/>
                </a:lnTo>
                <a:lnTo>
                  <a:pt x="1197204" y="2488677"/>
                </a:lnTo>
                <a:lnTo>
                  <a:pt x="1140643" y="2384982"/>
                </a:lnTo>
                <a:lnTo>
                  <a:pt x="980388" y="2422689"/>
                </a:lnTo>
                <a:lnTo>
                  <a:pt x="952107" y="2290714"/>
                </a:lnTo>
                <a:lnTo>
                  <a:pt x="0" y="2696066"/>
                </a:lnTo>
                <a:lnTo>
                  <a:pt x="9427" y="2045617"/>
                </a:lnTo>
                <a:close/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5636FE6D-84B6-8338-959C-421702E0E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98" y="1143000"/>
            <a:ext cx="380385" cy="482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FDD2913-D7F9-A172-3AD2-11D68D3952FC}"/>
              </a:ext>
            </a:extLst>
          </p:cNvPr>
          <p:cNvSpPr txBox="1"/>
          <p:nvPr/>
        </p:nvSpPr>
        <p:spPr>
          <a:xfrm>
            <a:off x="6267481" y="2963833"/>
            <a:ext cx="20019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altLang="ko-KR" sz="1100" dirty="0">
              <a:highlight>
                <a:srgbClr val="C0C0C0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r"/>
            <a:r>
              <a:rPr lang="ko-KR" altLang="en-US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기존 </a:t>
            </a:r>
            <a:r>
              <a:rPr lang="ko-KR" altLang="en-US" sz="1100" dirty="0" err="1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구역계</a:t>
            </a:r>
            <a:endParaRPr lang="en-US" altLang="ko-KR" sz="1100" dirty="0">
              <a:highlight>
                <a:srgbClr val="C0C0C0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r"/>
            <a:r>
              <a:rPr lang="en-US" altLang="ko-KR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56,640</a:t>
            </a:r>
            <a:r>
              <a:rPr lang="ko-KR" altLang="en-US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㎥ </a:t>
            </a:r>
            <a:r>
              <a:rPr lang="en-US" altLang="ko-KR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(</a:t>
            </a:r>
            <a:r>
              <a:rPr lang="ko-KR" altLang="en-US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약 </a:t>
            </a:r>
            <a:r>
              <a:rPr lang="en-US" altLang="ko-KR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17,000</a:t>
            </a:r>
            <a:r>
              <a:rPr lang="ko-KR" altLang="en-US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평</a:t>
            </a:r>
            <a:r>
              <a:rPr lang="en-US" altLang="ko-KR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)</a:t>
            </a:r>
            <a:endParaRPr lang="ko-KR" altLang="en-US" sz="1100" dirty="0">
              <a:highlight>
                <a:srgbClr val="C0C0C0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pic>
        <p:nvPicPr>
          <p:cNvPr id="59" name="그림 58" descr="지도, 텍스트, 평면도이(가) 표시된 사진&#10;&#10;자동 생성된 설명">
            <a:extLst>
              <a:ext uri="{FF2B5EF4-FFF2-40B4-BE49-F238E27FC236}">
                <a16:creationId xmlns:a16="http://schemas.microsoft.com/office/drawing/2014/main" xmlns="" id="{2BC51596-77FE-A2EB-71AD-2779D3F570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5248" r="28636" b="14608"/>
          <a:stretch/>
        </p:blipFill>
        <p:spPr>
          <a:xfrm>
            <a:off x="4800600" y="3631908"/>
            <a:ext cx="3447825" cy="2585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xmlns="" id="{2BB68A0C-C7CB-5FDC-6874-427F22E0F5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18" y="3886200"/>
            <a:ext cx="380385" cy="482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5739775-A4DC-4CAE-C362-B7FD794C91D7}"/>
              </a:ext>
            </a:extLst>
          </p:cNvPr>
          <p:cNvSpPr txBox="1"/>
          <p:nvPr/>
        </p:nvSpPr>
        <p:spPr>
          <a:xfrm>
            <a:off x="6267481" y="5658885"/>
            <a:ext cx="20019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altLang="ko-KR" sz="1100" dirty="0"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r"/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2025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년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1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월 </a:t>
            </a:r>
            <a:r>
              <a:rPr lang="ko-KR" altLang="en-US" sz="1100" dirty="0" err="1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구역계</a:t>
            </a:r>
            <a:endParaRPr lang="en-US" altLang="ko-KR" sz="1100" dirty="0">
              <a:solidFill>
                <a:srgbClr val="C00000"/>
              </a:solidFill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r"/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약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35,000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㎡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(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약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10,000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평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)</a:t>
            </a:r>
            <a:endParaRPr lang="ko-KR" altLang="en-US" sz="1100" dirty="0">
              <a:solidFill>
                <a:srgbClr val="C00000"/>
              </a:solidFill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sp>
        <p:nvSpPr>
          <p:cNvPr id="63" name="설명선: 오른쪽 화살표 62">
            <a:extLst>
              <a:ext uri="{FF2B5EF4-FFF2-40B4-BE49-F238E27FC236}">
                <a16:creationId xmlns:a16="http://schemas.microsoft.com/office/drawing/2014/main" xmlns="" id="{CA07A770-DC02-1882-8D69-A920B2851750}"/>
              </a:ext>
            </a:extLst>
          </p:cNvPr>
          <p:cNvSpPr/>
          <p:nvPr/>
        </p:nvSpPr>
        <p:spPr>
          <a:xfrm>
            <a:off x="3381087" y="2255569"/>
            <a:ext cx="1295400" cy="1173431"/>
          </a:xfrm>
          <a:prstGeom prst="rightArrowCallout">
            <a:avLst>
              <a:gd name="adj1" fmla="val 11073"/>
              <a:gd name="adj2" fmla="val 12406"/>
              <a:gd name="adj3" fmla="val 25000"/>
              <a:gd name="adj4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설명선: 오른쪽 화살표 63">
            <a:extLst>
              <a:ext uri="{FF2B5EF4-FFF2-40B4-BE49-F238E27FC236}">
                <a16:creationId xmlns:a16="http://schemas.microsoft.com/office/drawing/2014/main" xmlns="" id="{F3C30298-CAB0-433F-A21A-083F554CC71F}"/>
              </a:ext>
            </a:extLst>
          </p:cNvPr>
          <p:cNvSpPr/>
          <p:nvPr/>
        </p:nvSpPr>
        <p:spPr>
          <a:xfrm>
            <a:off x="3657600" y="3505200"/>
            <a:ext cx="1018887" cy="1173431"/>
          </a:xfrm>
          <a:prstGeom prst="rightArrowCallout">
            <a:avLst>
              <a:gd name="adj1" fmla="val 11073"/>
              <a:gd name="adj2" fmla="val 12406"/>
              <a:gd name="adj3" fmla="val 25000"/>
              <a:gd name="adj4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DCC91055-3F71-39C1-1C73-8AB2D29DF646}"/>
              </a:ext>
            </a:extLst>
          </p:cNvPr>
          <p:cNvSpPr txBox="1"/>
          <p:nvPr/>
        </p:nvSpPr>
        <p:spPr>
          <a:xfrm>
            <a:off x="5257800" y="4328881"/>
            <a:ext cx="2212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Site</a:t>
            </a:r>
            <a:endParaRPr lang="ko-KR" altLang="en-US" sz="1600" dirty="0">
              <a:solidFill>
                <a:srgbClr val="C00000"/>
              </a:solidFill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15A6321-86C3-4F71-8E79-755F5ED5894F}"/>
              </a:ext>
            </a:extLst>
          </p:cNvPr>
          <p:cNvSpPr txBox="1"/>
          <p:nvPr/>
        </p:nvSpPr>
        <p:spPr>
          <a:xfrm>
            <a:off x="5179180" y="1579980"/>
            <a:ext cx="2212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Site</a:t>
            </a:r>
            <a:endParaRPr lang="ko-KR" altLang="en-US" sz="1600" dirty="0">
              <a:solidFill>
                <a:srgbClr val="C00000"/>
              </a:solidFill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pic>
        <p:nvPicPr>
          <p:cNvPr id="9" name="그림 8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xmlns="" id="{F5F9A982-4EFC-FFE5-1499-8A344018D2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5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EA227803-3180-AD35-9247-9413CAD5C9A3}"/>
              </a:ext>
            </a:extLst>
          </p:cNvPr>
          <p:cNvGrpSpPr/>
          <p:nvPr/>
        </p:nvGrpSpPr>
        <p:grpSpPr>
          <a:xfrm>
            <a:off x="928640" y="1219200"/>
            <a:ext cx="7286721" cy="5105400"/>
            <a:chOff x="705337" y="843224"/>
            <a:chExt cx="7657921" cy="5365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그림 10" descr="텍스트, 도표, 스크린샷, 폰트이(가) 표시된 사진&#10;&#10;자동 생성된 설명">
              <a:extLst>
                <a:ext uri="{FF2B5EF4-FFF2-40B4-BE49-F238E27FC236}">
                  <a16:creationId xmlns:a16="http://schemas.microsoft.com/office/drawing/2014/main" xmlns="" id="{0B451F12-0189-A523-4944-FED222409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37" y="843224"/>
              <a:ext cx="3791821" cy="5359531"/>
            </a:xfrm>
            <a:prstGeom prst="rect">
              <a:avLst/>
            </a:prstGeom>
          </p:spPr>
        </p:pic>
        <p:pic>
          <p:nvPicPr>
            <p:cNvPr id="13" name="그림 12" descr="텍스트, 스크린샷, 폰트, 문서이(가) 표시된 사진&#10;&#10;자동 생성된 설명">
              <a:extLst>
                <a:ext uri="{FF2B5EF4-FFF2-40B4-BE49-F238E27FC236}">
                  <a16:creationId xmlns:a16="http://schemas.microsoft.com/office/drawing/2014/main" xmlns="" id="{F78E66D5-ED73-69F4-034A-42961082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41" y="849172"/>
              <a:ext cx="3787317" cy="5359531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B73F640A-EDDE-86A1-C88D-02EBE34197DD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4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xmlns="" id="{B0AF2205-FB77-46D4-A59A-ABDD2A8C040B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xmlns="" id="{1EB517F8-D809-4AA7-9CA0-A9EBD1B93DAC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40" name="화살표: 오각형 39">
            <a:extLst>
              <a:ext uri="{FF2B5EF4-FFF2-40B4-BE49-F238E27FC236}">
                <a16:creationId xmlns:a16="http://schemas.microsoft.com/office/drawing/2014/main" xmlns="" id="{F4C53758-628B-4565-9D23-C1E146D522B5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화살표: 갈매기형 수장 40">
            <a:extLst>
              <a:ext uri="{FF2B5EF4-FFF2-40B4-BE49-F238E27FC236}">
                <a16:creationId xmlns:a16="http://schemas.microsoft.com/office/drawing/2014/main" xmlns="" id="{B0B1194A-F1FB-4D1D-9E14-9FDBE23AE484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화살표: 갈매기형 수장 41">
            <a:extLst>
              <a:ext uri="{FF2B5EF4-FFF2-40B4-BE49-F238E27FC236}">
                <a16:creationId xmlns:a16="http://schemas.microsoft.com/office/drawing/2014/main" xmlns="" id="{F07E0C0B-B60D-4617-AD71-A3D4BA9726AF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화살표: 갈매기형 수장 42">
            <a:extLst>
              <a:ext uri="{FF2B5EF4-FFF2-40B4-BE49-F238E27FC236}">
                <a16:creationId xmlns:a16="http://schemas.microsoft.com/office/drawing/2014/main" xmlns="" id="{F816FAFE-A687-4748-8091-2AA47CF2C2A5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xmlns="" id="{5C0116CE-D974-4C4D-BA7F-39700AA2F573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추천투자자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xmlns="" id="{13BA14F0-B41E-4E7A-AB03-DA9F862FDC1C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C26EE146-F087-DD29-06C2-EC50A40CCD3E}"/>
              </a:ext>
            </a:extLst>
          </p:cNvPr>
          <p:cNvSpPr txBox="1"/>
          <p:nvPr/>
        </p:nvSpPr>
        <p:spPr>
          <a:xfrm>
            <a:off x="266700" y="76200"/>
            <a:ext cx="44577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dirty="0">
                <a:latin typeface="+mj-ea"/>
                <a:ea typeface="+mj-ea"/>
              </a:rPr>
              <a:t>2-1</a:t>
            </a:r>
            <a:r>
              <a:rPr lang="en-US" sz="1600" b="0" i="0" u="none" strike="noStrike" dirty="0">
                <a:latin typeface="+mj-ea"/>
                <a:ea typeface="+mj-ea"/>
              </a:rPr>
              <a:t>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투자분석 </a:t>
            </a:r>
            <a:r>
              <a:rPr lang="en-US" altLang="ko-KR" sz="1600" b="0" i="0" u="none" strike="noStrike" dirty="0">
                <a:latin typeface="+mj-ea"/>
                <a:ea typeface="+mj-ea"/>
              </a:rPr>
              <a:t>: </a:t>
            </a:r>
            <a:r>
              <a:rPr lang="ko-KR" altLang="en-US" sz="1600" dirty="0">
                <a:latin typeface="+mj-ea"/>
                <a:ea typeface="+mj-ea"/>
              </a:rPr>
              <a:t>재개발 추진 현황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D23AC7CF-DC78-7A9E-F455-1E919D10448A}"/>
              </a:ext>
            </a:extLst>
          </p:cNvPr>
          <p:cNvSpPr txBox="1"/>
          <p:nvPr/>
        </p:nvSpPr>
        <p:spPr>
          <a:xfrm>
            <a:off x="279400" y="827671"/>
            <a:ext cx="8637732" cy="32539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1100" dirty="0">
                <a:latin typeface="+mj-ea"/>
                <a:ea typeface="+mj-ea"/>
              </a:rPr>
              <a:t>￭ </a:t>
            </a:r>
            <a:r>
              <a:rPr lang="en-US" altLang="ko-KR" sz="1100" dirty="0">
                <a:latin typeface="+mj-ea"/>
                <a:ea typeface="+mj-ea"/>
              </a:rPr>
              <a:t>2025</a:t>
            </a:r>
            <a:r>
              <a:rPr lang="ko-KR" altLang="en-US" sz="1100" dirty="0">
                <a:latin typeface="+mj-ea"/>
                <a:ea typeface="+mj-ea"/>
              </a:rPr>
              <a:t>년 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en-US" sz="1100" dirty="0">
                <a:latin typeface="+mj-ea"/>
                <a:ea typeface="+mj-ea"/>
              </a:rPr>
              <a:t>월 신속통합기획 구역변경 및 신규 연번 부여</a:t>
            </a:r>
          </a:p>
        </p:txBody>
      </p:sp>
      <p:pic>
        <p:nvPicPr>
          <p:cNvPr id="7" name="그림 6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xmlns="" id="{78023174-0D6D-2CFC-EAA3-5F834EE63D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65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B73F640A-EDDE-86A1-C88D-02EBE34197DD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5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xmlns="" id="{B0AF2205-FB77-46D4-A59A-ABDD2A8C040B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xmlns="" id="{1EB517F8-D809-4AA7-9CA0-A9EBD1B93DAC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40" name="화살표: 오각형 39">
            <a:extLst>
              <a:ext uri="{FF2B5EF4-FFF2-40B4-BE49-F238E27FC236}">
                <a16:creationId xmlns:a16="http://schemas.microsoft.com/office/drawing/2014/main" xmlns="" id="{F4C53758-628B-4565-9D23-C1E146D522B5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화살표: 갈매기형 수장 40">
            <a:extLst>
              <a:ext uri="{FF2B5EF4-FFF2-40B4-BE49-F238E27FC236}">
                <a16:creationId xmlns:a16="http://schemas.microsoft.com/office/drawing/2014/main" xmlns="" id="{B0B1194A-F1FB-4D1D-9E14-9FDBE23AE484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화살표: 갈매기형 수장 41">
            <a:extLst>
              <a:ext uri="{FF2B5EF4-FFF2-40B4-BE49-F238E27FC236}">
                <a16:creationId xmlns:a16="http://schemas.microsoft.com/office/drawing/2014/main" xmlns="" id="{F07E0C0B-B60D-4617-AD71-A3D4BA9726AF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화살표: 갈매기형 수장 42">
            <a:extLst>
              <a:ext uri="{FF2B5EF4-FFF2-40B4-BE49-F238E27FC236}">
                <a16:creationId xmlns:a16="http://schemas.microsoft.com/office/drawing/2014/main" xmlns="" id="{F816FAFE-A687-4748-8091-2AA47CF2C2A5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xmlns="" id="{5C0116CE-D974-4C4D-BA7F-39700AA2F573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추천투자자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xmlns="" id="{13BA14F0-B41E-4E7A-AB03-DA9F862FDC1C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C26EE146-F087-DD29-06C2-EC50A40CCD3E}"/>
              </a:ext>
            </a:extLst>
          </p:cNvPr>
          <p:cNvSpPr txBox="1"/>
          <p:nvPr/>
        </p:nvSpPr>
        <p:spPr>
          <a:xfrm>
            <a:off x="266700" y="76200"/>
            <a:ext cx="44577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dirty="0">
                <a:latin typeface="+mj-ea"/>
                <a:ea typeface="+mj-ea"/>
              </a:rPr>
              <a:t>2-1</a:t>
            </a:r>
            <a:r>
              <a:rPr lang="en-US" sz="1600" b="0" i="0" u="none" strike="noStrike" dirty="0">
                <a:latin typeface="+mj-ea"/>
                <a:ea typeface="+mj-ea"/>
              </a:rPr>
              <a:t>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투자분석 </a:t>
            </a:r>
            <a:r>
              <a:rPr lang="en-US" altLang="ko-KR" sz="1600" b="0" i="0" u="none" strike="noStrike" dirty="0">
                <a:latin typeface="+mj-ea"/>
                <a:ea typeface="+mj-ea"/>
              </a:rPr>
              <a:t>: </a:t>
            </a:r>
            <a:r>
              <a:rPr lang="ko-KR" altLang="en-US" sz="1600" dirty="0">
                <a:latin typeface="+mj-ea"/>
                <a:ea typeface="+mj-ea"/>
              </a:rPr>
              <a:t>재개발 추진 현황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CC92B6D5-E47A-B66C-9AEC-909094E2F8B0}"/>
              </a:ext>
            </a:extLst>
          </p:cNvPr>
          <p:cNvSpPr txBox="1"/>
          <p:nvPr/>
        </p:nvSpPr>
        <p:spPr>
          <a:xfrm>
            <a:off x="279400" y="827671"/>
            <a:ext cx="8637732" cy="32539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1100" dirty="0">
                <a:latin typeface="+mj-ea"/>
                <a:ea typeface="+mj-ea"/>
              </a:rPr>
              <a:t>￭ </a:t>
            </a:r>
            <a:r>
              <a:rPr lang="en-US" altLang="ko-KR" sz="1100" dirty="0">
                <a:latin typeface="+mj-ea"/>
                <a:ea typeface="+mj-ea"/>
              </a:rPr>
              <a:t>2025</a:t>
            </a:r>
            <a:r>
              <a:rPr lang="ko-KR" altLang="en-US" sz="1100" dirty="0">
                <a:latin typeface="+mj-ea"/>
                <a:ea typeface="+mj-ea"/>
              </a:rPr>
              <a:t>년 </a:t>
            </a:r>
            <a:r>
              <a:rPr lang="en-US" altLang="ko-KR" sz="1100" dirty="0">
                <a:latin typeface="+mj-ea"/>
                <a:ea typeface="+mj-ea"/>
              </a:rPr>
              <a:t>1</a:t>
            </a:r>
            <a:r>
              <a:rPr lang="ko-KR" altLang="en-US" sz="1100" dirty="0">
                <a:latin typeface="+mj-ea"/>
                <a:ea typeface="+mj-ea"/>
              </a:rPr>
              <a:t>월 신속통합기획 구역변경 및 신규 연번 부여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D418C5E5-D67C-1335-20BF-C1DF231334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043" r="-107"/>
          <a:stretch/>
        </p:blipFill>
        <p:spPr>
          <a:xfrm>
            <a:off x="285899" y="1417699"/>
            <a:ext cx="4178180" cy="3133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67809F00-9075-2FFB-CB4F-796AA7196074}"/>
              </a:ext>
            </a:extLst>
          </p:cNvPr>
          <p:cNvSpPr/>
          <p:nvPr/>
        </p:nvSpPr>
        <p:spPr>
          <a:xfrm>
            <a:off x="501249" y="1527379"/>
            <a:ext cx="3432138" cy="2956601"/>
          </a:xfrm>
          <a:custGeom>
            <a:avLst/>
            <a:gdLst>
              <a:gd name="connsiteX0" fmla="*/ 9427 w 3129699"/>
              <a:gd name="connsiteY0" fmla="*/ 2045617 h 2696066"/>
              <a:gd name="connsiteX1" fmla="*/ 1197204 w 3129699"/>
              <a:gd name="connsiteY1" fmla="*/ 1527143 h 2696066"/>
              <a:gd name="connsiteX2" fmla="*/ 772998 w 3129699"/>
              <a:gd name="connsiteY2" fmla="*/ 527901 h 2696066"/>
              <a:gd name="connsiteX3" fmla="*/ 1885361 w 3129699"/>
              <a:gd name="connsiteY3" fmla="*/ 47134 h 2696066"/>
              <a:gd name="connsiteX4" fmla="*/ 2318994 w 3129699"/>
              <a:gd name="connsiteY4" fmla="*/ 0 h 2696066"/>
              <a:gd name="connsiteX5" fmla="*/ 2328421 w 3129699"/>
              <a:gd name="connsiteY5" fmla="*/ 254524 h 2696066"/>
              <a:gd name="connsiteX6" fmla="*/ 2469823 w 3129699"/>
              <a:gd name="connsiteY6" fmla="*/ 245097 h 2696066"/>
              <a:gd name="connsiteX7" fmla="*/ 2469823 w 3129699"/>
              <a:gd name="connsiteY7" fmla="*/ 367646 h 2696066"/>
              <a:gd name="connsiteX8" fmla="*/ 3026004 w 3129699"/>
              <a:gd name="connsiteY8" fmla="*/ 320512 h 2696066"/>
              <a:gd name="connsiteX9" fmla="*/ 3054285 w 3129699"/>
              <a:gd name="connsiteY9" fmla="*/ 377073 h 2696066"/>
              <a:gd name="connsiteX10" fmla="*/ 2705493 w 3129699"/>
              <a:gd name="connsiteY10" fmla="*/ 867266 h 2696066"/>
              <a:gd name="connsiteX11" fmla="*/ 2705493 w 3129699"/>
              <a:gd name="connsiteY11" fmla="*/ 914400 h 2696066"/>
              <a:gd name="connsiteX12" fmla="*/ 3082565 w 3129699"/>
              <a:gd name="connsiteY12" fmla="*/ 933254 h 2696066"/>
              <a:gd name="connsiteX13" fmla="*/ 3129699 w 3129699"/>
              <a:gd name="connsiteY13" fmla="*/ 952108 h 2696066"/>
              <a:gd name="connsiteX14" fmla="*/ 3073138 w 3129699"/>
              <a:gd name="connsiteY14" fmla="*/ 1244339 h 2696066"/>
              <a:gd name="connsiteX15" fmla="*/ 3110846 w 3129699"/>
              <a:gd name="connsiteY15" fmla="*/ 1282046 h 2696066"/>
              <a:gd name="connsiteX16" fmla="*/ 3063712 w 3129699"/>
              <a:gd name="connsiteY16" fmla="*/ 1348033 h 2696066"/>
              <a:gd name="connsiteX17" fmla="*/ 3091992 w 3129699"/>
              <a:gd name="connsiteY17" fmla="*/ 1395167 h 2696066"/>
              <a:gd name="connsiteX18" fmla="*/ 2780907 w 3129699"/>
              <a:gd name="connsiteY18" fmla="*/ 1564850 h 2696066"/>
              <a:gd name="connsiteX19" fmla="*/ 2733773 w 3129699"/>
              <a:gd name="connsiteY19" fmla="*/ 1602557 h 2696066"/>
              <a:gd name="connsiteX20" fmla="*/ 2705493 w 3129699"/>
              <a:gd name="connsiteY20" fmla="*/ 1602557 h 2696066"/>
              <a:gd name="connsiteX21" fmla="*/ 2545237 w 3129699"/>
              <a:gd name="connsiteY21" fmla="*/ 1687398 h 2696066"/>
              <a:gd name="connsiteX22" fmla="*/ 2516957 w 3129699"/>
              <a:gd name="connsiteY22" fmla="*/ 1696825 h 2696066"/>
              <a:gd name="connsiteX23" fmla="*/ 2328421 w 3129699"/>
              <a:gd name="connsiteY23" fmla="*/ 1791093 h 2696066"/>
              <a:gd name="connsiteX24" fmla="*/ 2337848 w 3129699"/>
              <a:gd name="connsiteY24" fmla="*/ 1857081 h 2696066"/>
              <a:gd name="connsiteX25" fmla="*/ 2262433 w 3129699"/>
              <a:gd name="connsiteY25" fmla="*/ 1923069 h 2696066"/>
              <a:gd name="connsiteX26" fmla="*/ 2243580 w 3129699"/>
              <a:gd name="connsiteY26" fmla="*/ 1875934 h 2696066"/>
              <a:gd name="connsiteX27" fmla="*/ 2187019 w 3129699"/>
              <a:gd name="connsiteY27" fmla="*/ 1904215 h 2696066"/>
              <a:gd name="connsiteX28" fmla="*/ 2149312 w 3129699"/>
              <a:gd name="connsiteY28" fmla="*/ 1904215 h 2696066"/>
              <a:gd name="connsiteX29" fmla="*/ 2092751 w 3129699"/>
              <a:gd name="connsiteY29" fmla="*/ 1800520 h 2696066"/>
              <a:gd name="connsiteX30" fmla="*/ 1725105 w 3129699"/>
              <a:gd name="connsiteY30" fmla="*/ 1951349 h 2696066"/>
              <a:gd name="connsiteX31" fmla="*/ 1753386 w 3129699"/>
              <a:gd name="connsiteY31" fmla="*/ 1998483 h 2696066"/>
              <a:gd name="connsiteX32" fmla="*/ 1800520 w 3129699"/>
              <a:gd name="connsiteY32" fmla="*/ 1960776 h 2696066"/>
              <a:gd name="connsiteX33" fmla="*/ 1885361 w 3129699"/>
              <a:gd name="connsiteY33" fmla="*/ 2017337 h 2696066"/>
              <a:gd name="connsiteX34" fmla="*/ 1941922 w 3129699"/>
              <a:gd name="connsiteY34" fmla="*/ 2036190 h 2696066"/>
              <a:gd name="connsiteX35" fmla="*/ 1989056 w 3129699"/>
              <a:gd name="connsiteY35" fmla="*/ 2092751 h 2696066"/>
              <a:gd name="connsiteX36" fmla="*/ 1932495 w 3129699"/>
              <a:gd name="connsiteY36" fmla="*/ 2177592 h 2696066"/>
              <a:gd name="connsiteX37" fmla="*/ 1828800 w 3129699"/>
              <a:gd name="connsiteY37" fmla="*/ 2121031 h 2696066"/>
              <a:gd name="connsiteX38" fmla="*/ 1762813 w 3129699"/>
              <a:gd name="connsiteY38" fmla="*/ 2149312 h 2696066"/>
              <a:gd name="connsiteX39" fmla="*/ 1630837 w 3129699"/>
              <a:gd name="connsiteY39" fmla="*/ 2271860 h 2696066"/>
              <a:gd name="connsiteX40" fmla="*/ 1545996 w 3129699"/>
              <a:gd name="connsiteY40" fmla="*/ 2215299 h 2696066"/>
              <a:gd name="connsiteX41" fmla="*/ 1517716 w 3129699"/>
              <a:gd name="connsiteY41" fmla="*/ 2253007 h 2696066"/>
              <a:gd name="connsiteX42" fmla="*/ 1583703 w 3129699"/>
              <a:gd name="connsiteY42" fmla="*/ 2318994 h 2696066"/>
              <a:gd name="connsiteX43" fmla="*/ 1621411 w 3129699"/>
              <a:gd name="connsiteY43" fmla="*/ 2460396 h 2696066"/>
              <a:gd name="connsiteX44" fmla="*/ 1498862 w 3129699"/>
              <a:gd name="connsiteY44" fmla="*/ 2450970 h 2696066"/>
              <a:gd name="connsiteX45" fmla="*/ 1461155 w 3129699"/>
              <a:gd name="connsiteY45" fmla="*/ 2384982 h 2696066"/>
              <a:gd name="connsiteX46" fmla="*/ 1348033 w 3129699"/>
              <a:gd name="connsiteY46" fmla="*/ 2384982 h 2696066"/>
              <a:gd name="connsiteX47" fmla="*/ 1310326 w 3129699"/>
              <a:gd name="connsiteY47" fmla="*/ 2450970 h 2696066"/>
              <a:gd name="connsiteX48" fmla="*/ 1197204 w 3129699"/>
              <a:gd name="connsiteY48" fmla="*/ 2488677 h 2696066"/>
              <a:gd name="connsiteX49" fmla="*/ 1140643 w 3129699"/>
              <a:gd name="connsiteY49" fmla="*/ 2384982 h 2696066"/>
              <a:gd name="connsiteX50" fmla="*/ 980388 w 3129699"/>
              <a:gd name="connsiteY50" fmla="*/ 2422689 h 2696066"/>
              <a:gd name="connsiteX51" fmla="*/ 952107 w 3129699"/>
              <a:gd name="connsiteY51" fmla="*/ 2290714 h 2696066"/>
              <a:gd name="connsiteX52" fmla="*/ 0 w 3129699"/>
              <a:gd name="connsiteY52" fmla="*/ 2696066 h 2696066"/>
              <a:gd name="connsiteX53" fmla="*/ 9427 w 3129699"/>
              <a:gd name="connsiteY53" fmla="*/ 2045617 h 269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29699" h="2696066">
                <a:moveTo>
                  <a:pt x="9427" y="2045617"/>
                </a:moveTo>
                <a:lnTo>
                  <a:pt x="1197204" y="1527143"/>
                </a:lnTo>
                <a:lnTo>
                  <a:pt x="772998" y="527901"/>
                </a:lnTo>
                <a:lnTo>
                  <a:pt x="1885361" y="47134"/>
                </a:lnTo>
                <a:lnTo>
                  <a:pt x="2318994" y="0"/>
                </a:lnTo>
                <a:lnTo>
                  <a:pt x="2328421" y="254524"/>
                </a:lnTo>
                <a:lnTo>
                  <a:pt x="2469823" y="245097"/>
                </a:lnTo>
                <a:lnTo>
                  <a:pt x="2469823" y="367646"/>
                </a:lnTo>
                <a:lnTo>
                  <a:pt x="3026004" y="320512"/>
                </a:lnTo>
                <a:lnTo>
                  <a:pt x="3054285" y="377073"/>
                </a:lnTo>
                <a:lnTo>
                  <a:pt x="2705493" y="867266"/>
                </a:lnTo>
                <a:lnTo>
                  <a:pt x="2705493" y="914400"/>
                </a:lnTo>
                <a:lnTo>
                  <a:pt x="3082565" y="933254"/>
                </a:lnTo>
                <a:lnTo>
                  <a:pt x="3129699" y="952108"/>
                </a:lnTo>
                <a:lnTo>
                  <a:pt x="3073138" y="1244339"/>
                </a:lnTo>
                <a:lnTo>
                  <a:pt x="3110846" y="1282046"/>
                </a:lnTo>
                <a:lnTo>
                  <a:pt x="3063712" y="1348033"/>
                </a:lnTo>
                <a:lnTo>
                  <a:pt x="3091992" y="1395167"/>
                </a:lnTo>
                <a:lnTo>
                  <a:pt x="2780907" y="1564850"/>
                </a:lnTo>
                <a:lnTo>
                  <a:pt x="2733773" y="1602557"/>
                </a:lnTo>
                <a:lnTo>
                  <a:pt x="2705493" y="1602557"/>
                </a:lnTo>
                <a:lnTo>
                  <a:pt x="2545237" y="1687398"/>
                </a:lnTo>
                <a:lnTo>
                  <a:pt x="2516957" y="1696825"/>
                </a:lnTo>
                <a:lnTo>
                  <a:pt x="2328421" y="1791093"/>
                </a:lnTo>
                <a:lnTo>
                  <a:pt x="2337848" y="1857081"/>
                </a:lnTo>
                <a:lnTo>
                  <a:pt x="2262433" y="1923069"/>
                </a:lnTo>
                <a:lnTo>
                  <a:pt x="2243580" y="1875934"/>
                </a:lnTo>
                <a:lnTo>
                  <a:pt x="2187019" y="1904215"/>
                </a:lnTo>
                <a:lnTo>
                  <a:pt x="2149312" y="1904215"/>
                </a:lnTo>
                <a:lnTo>
                  <a:pt x="2092751" y="1800520"/>
                </a:lnTo>
                <a:lnTo>
                  <a:pt x="1725105" y="1951349"/>
                </a:lnTo>
                <a:lnTo>
                  <a:pt x="1753386" y="1998483"/>
                </a:lnTo>
                <a:lnTo>
                  <a:pt x="1800520" y="1960776"/>
                </a:lnTo>
                <a:lnTo>
                  <a:pt x="1885361" y="2017337"/>
                </a:lnTo>
                <a:lnTo>
                  <a:pt x="1941922" y="2036190"/>
                </a:lnTo>
                <a:lnTo>
                  <a:pt x="1989056" y="2092751"/>
                </a:lnTo>
                <a:lnTo>
                  <a:pt x="1932495" y="2177592"/>
                </a:lnTo>
                <a:lnTo>
                  <a:pt x="1828800" y="2121031"/>
                </a:lnTo>
                <a:lnTo>
                  <a:pt x="1762813" y="2149312"/>
                </a:lnTo>
                <a:lnTo>
                  <a:pt x="1630837" y="2271860"/>
                </a:lnTo>
                <a:lnTo>
                  <a:pt x="1545996" y="2215299"/>
                </a:lnTo>
                <a:lnTo>
                  <a:pt x="1517716" y="2253007"/>
                </a:lnTo>
                <a:lnTo>
                  <a:pt x="1583703" y="2318994"/>
                </a:lnTo>
                <a:lnTo>
                  <a:pt x="1621411" y="2460396"/>
                </a:lnTo>
                <a:lnTo>
                  <a:pt x="1498862" y="2450970"/>
                </a:lnTo>
                <a:lnTo>
                  <a:pt x="1461155" y="2384982"/>
                </a:lnTo>
                <a:lnTo>
                  <a:pt x="1348033" y="2384982"/>
                </a:lnTo>
                <a:lnTo>
                  <a:pt x="1310326" y="2450970"/>
                </a:lnTo>
                <a:lnTo>
                  <a:pt x="1197204" y="2488677"/>
                </a:lnTo>
                <a:lnTo>
                  <a:pt x="1140643" y="2384982"/>
                </a:lnTo>
                <a:lnTo>
                  <a:pt x="980388" y="2422689"/>
                </a:lnTo>
                <a:lnTo>
                  <a:pt x="952107" y="2290714"/>
                </a:lnTo>
                <a:lnTo>
                  <a:pt x="0" y="2696066"/>
                </a:lnTo>
                <a:lnTo>
                  <a:pt x="9427" y="2045617"/>
                </a:lnTo>
                <a:close/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89412620-BB5C-6FE2-D4AE-5044B6F529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09" y="1681923"/>
            <a:ext cx="460962" cy="5849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1EEBB22-F8D7-8CBF-EA34-0F861992E24B}"/>
              </a:ext>
            </a:extLst>
          </p:cNvPr>
          <p:cNvSpPr txBox="1"/>
          <p:nvPr/>
        </p:nvSpPr>
        <p:spPr>
          <a:xfrm>
            <a:off x="2057013" y="3962401"/>
            <a:ext cx="24259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altLang="ko-KR" sz="1100" dirty="0">
              <a:highlight>
                <a:srgbClr val="C0C0C0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r"/>
            <a:r>
              <a:rPr lang="ko-KR" altLang="en-US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기존 </a:t>
            </a:r>
            <a:r>
              <a:rPr lang="ko-KR" altLang="en-US" sz="1100" dirty="0" err="1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구역계</a:t>
            </a:r>
            <a:endParaRPr lang="en-US" altLang="ko-KR" sz="1100" dirty="0">
              <a:highlight>
                <a:srgbClr val="C0C0C0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r"/>
            <a:r>
              <a:rPr lang="en-US" altLang="ko-KR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56,640</a:t>
            </a:r>
            <a:r>
              <a:rPr lang="ko-KR" altLang="en-US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㎥ </a:t>
            </a:r>
            <a:r>
              <a:rPr lang="en-US" altLang="ko-KR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(</a:t>
            </a:r>
            <a:r>
              <a:rPr lang="ko-KR" altLang="en-US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약 </a:t>
            </a:r>
            <a:r>
              <a:rPr lang="en-US" altLang="ko-KR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17,000</a:t>
            </a:r>
            <a:r>
              <a:rPr lang="ko-KR" altLang="en-US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평</a:t>
            </a:r>
            <a:r>
              <a:rPr lang="en-US" altLang="ko-KR" sz="1100" dirty="0">
                <a:highlight>
                  <a:srgbClr val="C0C0C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)</a:t>
            </a:r>
            <a:endParaRPr lang="ko-KR" altLang="en-US" sz="1100" dirty="0">
              <a:highlight>
                <a:srgbClr val="C0C0C0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pic>
        <p:nvPicPr>
          <p:cNvPr id="14" name="그림 13" descr="지도, 텍스트, 평면도이(가) 표시된 사진&#10;&#10;자동 생성된 설명">
            <a:extLst>
              <a:ext uri="{FF2B5EF4-FFF2-40B4-BE49-F238E27FC236}">
                <a16:creationId xmlns:a16="http://schemas.microsoft.com/office/drawing/2014/main" xmlns="" id="{9EF5D13E-F485-EE03-A36C-86982EEFCB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5248" r="28636" b="14608"/>
          <a:stretch/>
        </p:blipFill>
        <p:spPr>
          <a:xfrm>
            <a:off x="4660990" y="1417699"/>
            <a:ext cx="4178180" cy="3133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32994F2D-47E0-C075-FD17-52A461C161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09" y="1752600"/>
            <a:ext cx="460962" cy="5849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7D3FB7F-8A5E-36DB-2BBB-7C4633BB94D2}"/>
              </a:ext>
            </a:extLst>
          </p:cNvPr>
          <p:cNvSpPr txBox="1"/>
          <p:nvPr/>
        </p:nvSpPr>
        <p:spPr>
          <a:xfrm>
            <a:off x="6438602" y="3962401"/>
            <a:ext cx="24259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altLang="ko-KR" sz="1100" dirty="0"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r"/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2025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년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1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월 </a:t>
            </a:r>
            <a:r>
              <a:rPr lang="ko-KR" altLang="en-US" sz="1100" dirty="0" err="1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구역계</a:t>
            </a:r>
            <a:endParaRPr lang="en-US" altLang="ko-KR" sz="1100" dirty="0">
              <a:solidFill>
                <a:srgbClr val="C00000"/>
              </a:solidFill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r"/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약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35,000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㎡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(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약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10,000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평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)</a:t>
            </a:r>
            <a:endParaRPr lang="ko-KR" altLang="en-US" sz="1100" dirty="0">
              <a:solidFill>
                <a:srgbClr val="C00000"/>
              </a:solidFill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sp>
        <p:nvSpPr>
          <p:cNvPr id="29" name="화살표: 위로 구부러짐 28">
            <a:extLst>
              <a:ext uri="{FF2B5EF4-FFF2-40B4-BE49-F238E27FC236}">
                <a16:creationId xmlns:a16="http://schemas.microsoft.com/office/drawing/2014/main" xmlns="" id="{64A881A1-9EF6-E83E-7F41-A5844B5389AE}"/>
              </a:ext>
            </a:extLst>
          </p:cNvPr>
          <p:cNvSpPr/>
          <p:nvPr/>
        </p:nvSpPr>
        <p:spPr>
          <a:xfrm>
            <a:off x="4177202" y="4495800"/>
            <a:ext cx="842128" cy="444500"/>
          </a:xfrm>
          <a:prstGeom prst="curved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xmlns="" id="{5E4AD757-D632-320B-3A92-16091FCB004E}"/>
              </a:ext>
            </a:extLst>
          </p:cNvPr>
          <p:cNvSpPr txBox="1"/>
          <p:nvPr/>
        </p:nvSpPr>
        <p:spPr>
          <a:xfrm>
            <a:off x="708600" y="5041899"/>
            <a:ext cx="7762390" cy="4445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171450" lvl="0" indent="-1714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b="0" i="0" u="none" strike="noStrike" dirty="0">
                <a:latin typeface="+mn-ea"/>
              </a:rPr>
              <a:t>기존 구역 내에 신축 건물이 다수 포함되어 있고</a:t>
            </a:r>
            <a:r>
              <a:rPr lang="en-US" altLang="ko-KR" sz="1200" b="0" i="0" u="none" strike="noStrike" dirty="0">
                <a:latin typeface="+mn-ea"/>
              </a:rPr>
              <a:t>, </a:t>
            </a:r>
            <a:r>
              <a:rPr lang="ko-KR" altLang="en-US" sz="1200" b="0" i="0" u="none" strike="noStrike" dirty="0">
                <a:latin typeface="+mn-ea"/>
              </a:rPr>
              <a:t>찬반 갈등 등의 이유로 신규 구역에서는 좌측 일부를 제외</a:t>
            </a:r>
            <a:endParaRPr lang="en-US" altLang="ko-KR" sz="1200" b="0" i="0" u="none" strike="noStrike" dirty="0">
              <a:latin typeface="+mn-ea"/>
            </a:endParaRPr>
          </a:p>
          <a:p>
            <a:pPr marL="171450" lvl="0" indent="-1714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b="0" i="0" u="none" strike="noStrike" dirty="0">
                <a:solidFill>
                  <a:srgbClr val="C00000"/>
                </a:solidFill>
                <a:latin typeface="+mj-ea"/>
                <a:ea typeface="+mj-ea"/>
              </a:rPr>
              <a:t>본 자산은 </a:t>
            </a:r>
            <a:r>
              <a:rPr lang="en-US" altLang="ko-KR" sz="1200" b="0" i="0" u="none" strike="noStrike" dirty="0">
                <a:solidFill>
                  <a:srgbClr val="C00000"/>
                </a:solidFill>
                <a:latin typeface="+mj-ea"/>
                <a:ea typeface="+mj-ea"/>
              </a:rPr>
              <a:t>2025</a:t>
            </a:r>
            <a:r>
              <a:rPr lang="ko-KR" altLang="en-US" sz="1200" b="0" i="0" u="none" strike="noStrike" dirty="0">
                <a:solidFill>
                  <a:srgbClr val="C00000"/>
                </a:solidFill>
                <a:latin typeface="+mj-ea"/>
                <a:ea typeface="+mj-ea"/>
              </a:rPr>
              <a:t>년 </a:t>
            </a:r>
            <a:r>
              <a:rPr lang="en-US" altLang="ko-KR" sz="1200" b="0" i="0" u="none" strike="noStrike" dirty="0">
                <a:solidFill>
                  <a:srgbClr val="C00000"/>
                </a:solidFill>
                <a:latin typeface="+mj-ea"/>
                <a:ea typeface="+mj-ea"/>
              </a:rPr>
              <a:t>1</a:t>
            </a:r>
            <a:r>
              <a:rPr lang="ko-KR" altLang="en-US" sz="1200" b="0" i="0" u="none" strike="noStrike" dirty="0">
                <a:solidFill>
                  <a:srgbClr val="C00000"/>
                </a:solidFill>
                <a:latin typeface="+mj-ea"/>
                <a:ea typeface="+mj-ea"/>
              </a:rPr>
              <a:t>월 변경된 구역 내에도 포함되어 신속통합기획 추진 대상</a:t>
            </a:r>
            <a:endParaRPr lang="en-US" sz="1200" b="0" i="0" u="none" strike="noStrike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CAFCAD-AA3B-5CA5-9C54-79C3EC35F3F9}"/>
              </a:ext>
            </a:extLst>
          </p:cNvPr>
          <p:cNvSpPr txBox="1"/>
          <p:nvPr/>
        </p:nvSpPr>
        <p:spPr>
          <a:xfrm>
            <a:off x="5483980" y="2289169"/>
            <a:ext cx="2212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Site</a:t>
            </a:r>
            <a:endParaRPr lang="ko-KR" altLang="en-US" sz="1600" dirty="0">
              <a:solidFill>
                <a:srgbClr val="C00000"/>
              </a:solidFill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027594-E709-1498-9C9B-F8257102FF32}"/>
              </a:ext>
            </a:extLst>
          </p:cNvPr>
          <p:cNvSpPr txBox="1"/>
          <p:nvPr/>
        </p:nvSpPr>
        <p:spPr>
          <a:xfrm>
            <a:off x="911980" y="2252246"/>
            <a:ext cx="2212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C00000"/>
                </a:solidFill>
                <a:latin typeface="+mj-ea"/>
                <a:ea typeface="+mj-ea"/>
                <a:cs typeface="KoPubWorld돋움체 Medium" panose="00000600000000000000" pitchFamily="2" charset="-127"/>
              </a:rPr>
              <a:t>Site</a:t>
            </a:r>
            <a:endParaRPr lang="ko-KR" altLang="en-US" sz="1600" dirty="0">
              <a:solidFill>
                <a:srgbClr val="C00000"/>
              </a:solidFill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pic>
        <p:nvPicPr>
          <p:cNvPr id="9" name="그림 8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xmlns="" id="{3F506A5A-4655-5E8F-477B-7464A56440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11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200"/>
            <a:ext cx="9144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E79A43-A97A-49A8-B849-9B24B632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6197600"/>
            <a:ext cx="431800" cy="520700"/>
          </a:xfrm>
          <a:prstGeom prst="rect">
            <a:avLst/>
          </a:prstGeom>
          <a:effectLst>
            <a:outerShdw blurRad="1837" dist="39643" dir="2700000">
              <a:srgbClr val="000000">
                <a:alpha val="50000"/>
              </a:srgbClr>
            </a:outerShdw>
          </a:effec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B8EF5F8F-CB10-DF57-D40A-215FFA50707E}"/>
              </a:ext>
            </a:extLst>
          </p:cNvPr>
          <p:cNvCxnSpPr>
            <a:cxnSpLocks/>
          </p:cNvCxnSpPr>
          <p:nvPr/>
        </p:nvCxnSpPr>
        <p:spPr>
          <a:xfrm>
            <a:off x="279400" y="700655"/>
            <a:ext cx="8585200" cy="0"/>
          </a:xfrm>
          <a:prstGeom prst="line">
            <a:avLst/>
          </a:prstGeom>
          <a:ln w="28575">
            <a:solidFill>
              <a:srgbClr val="AB0E1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6E66604-551F-2B10-8E3D-EBA62805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931" y="329298"/>
            <a:ext cx="664369" cy="19888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B73F640A-EDDE-86A1-C88D-02EBE34197DD}"/>
              </a:ext>
            </a:extLst>
          </p:cNvPr>
          <p:cNvSpPr txBox="1"/>
          <p:nvPr/>
        </p:nvSpPr>
        <p:spPr>
          <a:xfrm>
            <a:off x="8585200" y="6324600"/>
            <a:ext cx="29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7109"/>
              </a:lnSpc>
            </a:pPr>
            <a:r>
              <a:rPr lang="en-US" sz="1400" b="0" i="0" u="none" strike="noStrike" dirty="0">
                <a:solidFill>
                  <a:srgbClr val="FFFFFF"/>
                </a:solidFill>
                <a:latin typeface="+mj-ea"/>
                <a:ea typeface="+mj-ea"/>
              </a:rPr>
              <a:t>6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xmlns="" id="{B0AF2205-FB77-46D4-A59A-ABDD2A8C040B}"/>
              </a:ext>
            </a:extLst>
          </p:cNvPr>
          <p:cNvSpPr txBox="1"/>
          <p:nvPr/>
        </p:nvSpPr>
        <p:spPr>
          <a:xfrm>
            <a:off x="5562600" y="6697654"/>
            <a:ext cx="68580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dirty="0">
                <a:solidFill>
                  <a:srgbClr val="FFFFFF"/>
                </a:solidFill>
                <a:ea typeface="Pretendard Medium"/>
              </a:rPr>
              <a:t>1. </a:t>
            </a:r>
            <a:r>
              <a:rPr lang="ko-KR" altLang="en-US" sz="800" dirty="0">
                <a:solidFill>
                  <a:srgbClr val="FFFFFF"/>
                </a:solidFill>
                <a:ea typeface="Pretendard Medium"/>
              </a:rPr>
              <a:t>개요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xmlns="" id="{1EB517F8-D809-4AA7-9CA0-A9EBD1B93DAC}"/>
              </a:ext>
            </a:extLst>
          </p:cNvPr>
          <p:cNvSpPr txBox="1"/>
          <p:nvPr/>
        </p:nvSpPr>
        <p:spPr>
          <a:xfrm>
            <a:off x="6266655" y="6697654"/>
            <a:ext cx="685801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2.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투자분석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40" name="화살표: 오각형 39">
            <a:extLst>
              <a:ext uri="{FF2B5EF4-FFF2-40B4-BE49-F238E27FC236}">
                <a16:creationId xmlns:a16="http://schemas.microsoft.com/office/drawing/2014/main" xmlns="" id="{F4C53758-628B-4565-9D23-C1E146D522B5}"/>
              </a:ext>
            </a:extLst>
          </p:cNvPr>
          <p:cNvSpPr/>
          <p:nvPr/>
        </p:nvSpPr>
        <p:spPr>
          <a:xfrm>
            <a:off x="5608242" y="6500813"/>
            <a:ext cx="685800" cy="152391"/>
          </a:xfrm>
          <a:prstGeom prst="homePlate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화살표: 갈매기형 수장 40">
            <a:extLst>
              <a:ext uri="{FF2B5EF4-FFF2-40B4-BE49-F238E27FC236}">
                <a16:creationId xmlns:a16="http://schemas.microsoft.com/office/drawing/2014/main" xmlns="" id="{B0B1194A-F1FB-4D1D-9E14-9FDBE23AE484}"/>
              </a:ext>
            </a:extLst>
          </p:cNvPr>
          <p:cNvSpPr/>
          <p:nvPr/>
        </p:nvSpPr>
        <p:spPr>
          <a:xfrm>
            <a:off x="6298122" y="6500813"/>
            <a:ext cx="677410" cy="152391"/>
          </a:xfrm>
          <a:prstGeom prst="chevron">
            <a:avLst/>
          </a:prstGeom>
          <a:solidFill>
            <a:srgbClr val="D192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화살표: 갈매기형 수장 41">
            <a:extLst>
              <a:ext uri="{FF2B5EF4-FFF2-40B4-BE49-F238E27FC236}">
                <a16:creationId xmlns:a16="http://schemas.microsoft.com/office/drawing/2014/main" xmlns="" id="{F07E0C0B-B60D-4617-AD71-A3D4BA9726AF}"/>
              </a:ext>
            </a:extLst>
          </p:cNvPr>
          <p:cNvSpPr/>
          <p:nvPr/>
        </p:nvSpPr>
        <p:spPr>
          <a:xfrm>
            <a:off x="6975532" y="6500813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화살표: 갈매기형 수장 42">
            <a:extLst>
              <a:ext uri="{FF2B5EF4-FFF2-40B4-BE49-F238E27FC236}">
                <a16:creationId xmlns:a16="http://schemas.microsoft.com/office/drawing/2014/main" xmlns="" id="{F816FAFE-A687-4748-8091-2AA47CF2C2A5}"/>
              </a:ext>
            </a:extLst>
          </p:cNvPr>
          <p:cNvSpPr/>
          <p:nvPr/>
        </p:nvSpPr>
        <p:spPr>
          <a:xfrm>
            <a:off x="7652942" y="6500812"/>
            <a:ext cx="677410" cy="152391"/>
          </a:xfrm>
          <a:prstGeom prst="chevron">
            <a:avLst/>
          </a:prstGeom>
          <a:solidFill>
            <a:srgbClr val="959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xmlns="" id="{5C0116CE-D974-4C4D-BA7F-39700AA2F573}"/>
              </a:ext>
            </a:extLst>
          </p:cNvPr>
          <p:cNvSpPr txBox="1"/>
          <p:nvPr/>
        </p:nvSpPr>
        <p:spPr>
          <a:xfrm>
            <a:off x="6959032" y="6697654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3.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추천투자자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xmlns="" id="{13BA14F0-B41E-4E7A-AB03-DA9F862FDC1C}"/>
              </a:ext>
            </a:extLst>
          </p:cNvPr>
          <p:cNvSpPr txBox="1"/>
          <p:nvPr/>
        </p:nvSpPr>
        <p:spPr>
          <a:xfrm>
            <a:off x="7586095" y="6694501"/>
            <a:ext cx="677410" cy="10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800" b="0" i="0" u="none" strike="noStrike" dirty="0">
                <a:solidFill>
                  <a:srgbClr val="FFFFFF"/>
                </a:solidFill>
                <a:ea typeface="Pretendard Medium"/>
              </a:rPr>
              <a:t>4. </a:t>
            </a:r>
            <a:r>
              <a:rPr lang="ko-KR" altLang="en-US" sz="800" b="0" i="0" u="none" strike="noStrike" dirty="0">
                <a:solidFill>
                  <a:srgbClr val="FFFFFF"/>
                </a:solidFill>
                <a:ea typeface="Pretendard Medium"/>
              </a:rPr>
              <a:t>사진</a:t>
            </a:r>
            <a:endParaRPr lang="ko-KR" sz="800" b="0" i="0" u="none" strike="noStrike" dirty="0">
              <a:solidFill>
                <a:srgbClr val="FFFFFF"/>
              </a:solidFill>
              <a:ea typeface="Pretendard Medium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C26EE146-F087-DD29-06C2-EC50A40CCD3E}"/>
              </a:ext>
            </a:extLst>
          </p:cNvPr>
          <p:cNvSpPr txBox="1"/>
          <p:nvPr/>
        </p:nvSpPr>
        <p:spPr>
          <a:xfrm>
            <a:off x="266700" y="76200"/>
            <a:ext cx="44577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1600" dirty="0">
                <a:latin typeface="+mj-ea"/>
                <a:ea typeface="+mj-ea"/>
              </a:rPr>
              <a:t>2-2</a:t>
            </a:r>
            <a:r>
              <a:rPr lang="en-US" sz="1600" b="0" i="0" u="none" strike="noStrike" dirty="0">
                <a:latin typeface="+mj-ea"/>
                <a:ea typeface="+mj-ea"/>
              </a:rPr>
              <a:t>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투자분석 </a:t>
            </a:r>
            <a:r>
              <a:rPr lang="en-US" altLang="ko-KR" sz="1600" b="0" i="0" u="none" strike="noStrike" dirty="0">
                <a:latin typeface="+mj-ea"/>
                <a:ea typeface="+mj-ea"/>
              </a:rPr>
              <a:t>: </a:t>
            </a:r>
            <a:r>
              <a:rPr lang="ko-KR" altLang="en-US" sz="1600" b="0" i="0" u="none" strike="noStrike" dirty="0">
                <a:latin typeface="+mj-ea"/>
                <a:ea typeface="+mj-ea"/>
              </a:rPr>
              <a:t>주변 아파트 가격</a:t>
            </a:r>
            <a:endParaRPr lang="en-US" sz="1600" b="0" i="0" u="none" strike="noStrike" dirty="0">
              <a:latin typeface="+mj-ea"/>
              <a:ea typeface="+mj-ea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CC92B6D5-E47A-B66C-9AEC-909094E2F8B0}"/>
              </a:ext>
            </a:extLst>
          </p:cNvPr>
          <p:cNvSpPr txBox="1"/>
          <p:nvPr/>
        </p:nvSpPr>
        <p:spPr>
          <a:xfrm>
            <a:off x="279400" y="827671"/>
            <a:ext cx="8637732" cy="32539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1100" dirty="0">
                <a:latin typeface="+mn-ea"/>
              </a:rPr>
              <a:t>￭ </a:t>
            </a:r>
            <a:r>
              <a:rPr lang="en-US" altLang="ko-KR" sz="1100" dirty="0">
                <a:latin typeface="+mn-ea"/>
              </a:rPr>
              <a:t>2019</a:t>
            </a:r>
            <a:r>
              <a:rPr lang="ko-KR" altLang="en-US" sz="1100" dirty="0">
                <a:latin typeface="+mn-ea"/>
              </a:rPr>
              <a:t>년 이후 준공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b="0" i="0" u="none" strike="noStrike" dirty="0">
                <a:latin typeface="+mn-ea"/>
              </a:rPr>
              <a:t>전용</a:t>
            </a:r>
            <a:r>
              <a:rPr lang="ko-KR" altLang="en-US" sz="1100" dirty="0">
                <a:latin typeface="+mn-ea"/>
              </a:rPr>
              <a:t>면적 </a:t>
            </a:r>
            <a:r>
              <a:rPr lang="en-US" altLang="ko-KR" sz="1100" dirty="0">
                <a:latin typeface="+mn-ea"/>
              </a:rPr>
              <a:t>84</a:t>
            </a:r>
            <a:r>
              <a:rPr lang="ko-KR" altLang="en-US" sz="1100" dirty="0">
                <a:latin typeface="+mn-ea"/>
              </a:rPr>
              <a:t>㎡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최근 </a:t>
            </a:r>
            <a:r>
              <a:rPr lang="ko-KR" altLang="en-US" sz="1100" dirty="0" err="1">
                <a:latin typeface="+mn-ea"/>
              </a:rPr>
              <a:t>실거래</a:t>
            </a:r>
            <a:r>
              <a:rPr lang="ko-KR" altLang="en-US" sz="1100" dirty="0">
                <a:latin typeface="+mn-ea"/>
              </a:rPr>
              <a:t> 기준 </a:t>
            </a:r>
            <a:r>
              <a:rPr lang="en-US" altLang="ko-KR" sz="1100" dirty="0">
                <a:latin typeface="+mn-ea"/>
              </a:rPr>
              <a:t>1</a:t>
            </a:r>
            <a:r>
              <a:rPr lang="ko-KR" altLang="en-US" sz="1100" dirty="0">
                <a:latin typeface="+mn-ea"/>
              </a:rPr>
              <a:t>개월 평균 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</a:rPr>
              <a:t>평당 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</a:rPr>
              <a:t>5,882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</a:rPr>
              <a:t>만원</a:t>
            </a:r>
            <a:r>
              <a:rPr lang="en-US" altLang="ko-KR" sz="1100" dirty="0">
                <a:solidFill>
                  <a:srgbClr val="C00000"/>
                </a:solidFill>
                <a:latin typeface="+mj-ea"/>
                <a:ea typeface="+mj-ea"/>
              </a:rPr>
              <a:t>~6,735</a:t>
            </a:r>
            <a:r>
              <a:rPr lang="ko-KR" altLang="en-US" sz="1100" dirty="0">
                <a:solidFill>
                  <a:srgbClr val="C00000"/>
                </a:solidFill>
                <a:latin typeface="+mj-ea"/>
                <a:ea typeface="+mj-ea"/>
              </a:rPr>
              <a:t>만원 </a:t>
            </a:r>
            <a:r>
              <a:rPr lang="en-US" altLang="ko-KR" sz="700" dirty="0">
                <a:latin typeface="+mn-ea"/>
              </a:rPr>
              <a:t>(</a:t>
            </a:r>
            <a:r>
              <a:rPr lang="ko-KR" altLang="en-US" sz="700" dirty="0">
                <a:latin typeface="+mn-ea"/>
              </a:rPr>
              <a:t>데이터 출처</a:t>
            </a:r>
            <a:r>
              <a:rPr lang="en-US" altLang="ko-KR" sz="700" dirty="0">
                <a:latin typeface="+mn-ea"/>
              </a:rPr>
              <a:t>: </a:t>
            </a:r>
            <a:r>
              <a:rPr lang="ko-KR" altLang="en-US" sz="700" dirty="0" err="1">
                <a:latin typeface="+mn-ea"/>
              </a:rPr>
              <a:t>호갱노노</a:t>
            </a:r>
            <a:r>
              <a:rPr lang="ko-KR" altLang="en-US" sz="700" dirty="0">
                <a:latin typeface="+mn-ea"/>
              </a:rPr>
              <a:t> </a:t>
            </a:r>
            <a:r>
              <a:rPr lang="en-US" altLang="ko-KR" sz="700" dirty="0">
                <a:latin typeface="+mn-ea"/>
              </a:rPr>
              <a:t>250213)</a:t>
            </a:r>
            <a:endParaRPr lang="en-US" sz="1000" b="0" i="0" u="none" strike="noStrike" dirty="0">
              <a:latin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A2F8B5D-C594-0929-AC55-CE122B8F5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" r="235" b="9379"/>
          <a:stretch/>
        </p:blipFill>
        <p:spPr>
          <a:xfrm>
            <a:off x="304800" y="1295400"/>
            <a:ext cx="8572500" cy="4822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DD17C21D-0051-7932-4BD6-19407DCC0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96" y="3435165"/>
            <a:ext cx="420342" cy="533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29A0A1-9661-5EF0-136F-F38ED7C0C690}"/>
              </a:ext>
            </a:extLst>
          </p:cNvPr>
          <p:cNvSpPr txBox="1"/>
          <p:nvPr/>
        </p:nvSpPr>
        <p:spPr>
          <a:xfrm>
            <a:off x="4784430" y="3725979"/>
            <a:ext cx="22122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err="1">
                <a:highlight>
                  <a:srgbClr val="FFFFFF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마포그랑자이</a:t>
            </a:r>
            <a:endParaRPr lang="en-US" altLang="ko-KR" sz="1100" dirty="0">
              <a:highlight>
                <a:srgbClr val="FFFFFF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ctr"/>
            <a:r>
              <a:rPr lang="en-US" altLang="ko-KR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20</a:t>
            </a:r>
            <a:r>
              <a:rPr lang="ko-KR" altLang="en-US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억 </a:t>
            </a:r>
            <a:r>
              <a:rPr lang="en-US" altLang="ko-KR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4,000</a:t>
            </a:r>
            <a:r>
              <a:rPr lang="ko-KR" altLang="en-US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만원</a:t>
            </a:r>
            <a:endParaRPr lang="en-US" altLang="ko-KR" sz="1100" dirty="0">
              <a:highlight>
                <a:srgbClr val="FFFF00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ctr"/>
            <a:endParaRPr lang="ko-KR" altLang="en-US" sz="1100" dirty="0">
              <a:highlight>
                <a:srgbClr val="FFFFFF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5C0AB1-84E3-E267-31E9-D19423411487}"/>
              </a:ext>
            </a:extLst>
          </p:cNvPr>
          <p:cNvSpPr txBox="1"/>
          <p:nvPr/>
        </p:nvSpPr>
        <p:spPr>
          <a:xfrm>
            <a:off x="6096000" y="4835512"/>
            <a:ext cx="2212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err="1">
                <a:highlight>
                  <a:srgbClr val="FFFFFF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마포프레스티지자이</a:t>
            </a:r>
            <a:endParaRPr lang="en-US" altLang="ko-KR" sz="1100" dirty="0">
              <a:highlight>
                <a:srgbClr val="FFFFFF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ctr"/>
            <a:r>
              <a:rPr lang="en-US" altLang="ko-KR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22</a:t>
            </a:r>
            <a:r>
              <a:rPr lang="ko-KR" altLang="en-US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억 </a:t>
            </a:r>
            <a:r>
              <a:rPr lang="en-US" altLang="ko-KR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9,000</a:t>
            </a:r>
            <a:r>
              <a:rPr lang="ko-KR" altLang="en-US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만원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CF810A-8D95-AF76-78BA-560CA2F78EBE}"/>
              </a:ext>
            </a:extLst>
          </p:cNvPr>
          <p:cNvSpPr txBox="1"/>
          <p:nvPr/>
        </p:nvSpPr>
        <p:spPr>
          <a:xfrm>
            <a:off x="7160380" y="3831431"/>
            <a:ext cx="2212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err="1">
                <a:highlight>
                  <a:srgbClr val="FFFFFF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마포더클래시</a:t>
            </a:r>
            <a:endParaRPr lang="en-US" altLang="ko-KR" sz="1100" dirty="0">
              <a:highlight>
                <a:srgbClr val="FFFFFF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ctr"/>
            <a:r>
              <a:rPr lang="en-US" altLang="ko-KR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20</a:t>
            </a:r>
            <a:r>
              <a:rPr lang="ko-KR" altLang="en-US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억원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478BC33-FF7D-DE61-A44F-5E710491439F}"/>
              </a:ext>
            </a:extLst>
          </p:cNvPr>
          <p:cNvSpPr txBox="1"/>
          <p:nvPr/>
        </p:nvSpPr>
        <p:spPr>
          <a:xfrm>
            <a:off x="769315" y="5631567"/>
            <a:ext cx="2212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err="1">
                <a:highlight>
                  <a:srgbClr val="FFFFFF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신촌숲아이파크</a:t>
            </a:r>
            <a:endParaRPr lang="en-US" altLang="ko-KR" sz="1100" dirty="0">
              <a:highlight>
                <a:srgbClr val="FFFFFF"/>
              </a:highlight>
              <a:latin typeface="+mj-ea"/>
              <a:ea typeface="+mj-ea"/>
              <a:cs typeface="KoPubWorld돋움체 Medium" panose="00000600000000000000" pitchFamily="2" charset="-127"/>
            </a:endParaRPr>
          </a:p>
          <a:p>
            <a:pPr algn="ctr"/>
            <a:r>
              <a:rPr lang="en-US" altLang="ko-KR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21</a:t>
            </a:r>
            <a:r>
              <a:rPr lang="ko-KR" altLang="en-US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억 </a:t>
            </a:r>
            <a:r>
              <a:rPr lang="en-US" altLang="ko-KR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8,250</a:t>
            </a:r>
            <a:r>
              <a:rPr lang="ko-KR" altLang="en-US" sz="1100" dirty="0">
                <a:highlight>
                  <a:srgbClr val="FFFF00"/>
                </a:highlight>
                <a:latin typeface="+mj-ea"/>
                <a:ea typeface="+mj-ea"/>
                <a:cs typeface="KoPubWorld돋움체 Medium" panose="00000600000000000000" pitchFamily="2" charset="-127"/>
              </a:rPr>
              <a:t>만원</a:t>
            </a: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xmlns="" id="{5E1135A6-9BF7-C641-F279-58A6D05312AF}"/>
              </a:ext>
            </a:extLst>
          </p:cNvPr>
          <p:cNvSpPr/>
          <p:nvPr/>
        </p:nvSpPr>
        <p:spPr>
          <a:xfrm>
            <a:off x="1161338" y="5581650"/>
            <a:ext cx="1428173" cy="520700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xmlns="" id="{CD399564-4132-3E8F-52A5-B7E16D7B1834}"/>
              </a:ext>
            </a:extLst>
          </p:cNvPr>
          <p:cNvSpPr/>
          <p:nvPr/>
        </p:nvSpPr>
        <p:spPr>
          <a:xfrm>
            <a:off x="5181382" y="3681529"/>
            <a:ext cx="1428173" cy="520700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xmlns="" id="{0EE2F9AB-0453-33B2-7ADF-64C1223C756E}"/>
              </a:ext>
            </a:extLst>
          </p:cNvPr>
          <p:cNvSpPr/>
          <p:nvPr/>
        </p:nvSpPr>
        <p:spPr>
          <a:xfrm>
            <a:off x="6484988" y="4763470"/>
            <a:ext cx="1428173" cy="520700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xmlns="" id="{C477A975-5BD8-052E-D8D5-32F3F8648D5E}"/>
              </a:ext>
            </a:extLst>
          </p:cNvPr>
          <p:cNvSpPr/>
          <p:nvPr/>
        </p:nvSpPr>
        <p:spPr>
          <a:xfrm>
            <a:off x="7690791" y="3786524"/>
            <a:ext cx="1148409" cy="520700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 descr="폰트, 그래픽, 텍스트, 화이트이(가) 표시된 사진&#10;&#10;자동 생성된 설명">
            <a:extLst>
              <a:ext uri="{FF2B5EF4-FFF2-40B4-BE49-F238E27FC236}">
                <a16:creationId xmlns:a16="http://schemas.microsoft.com/office/drawing/2014/main" xmlns="" id="{7495B08F-FCD1-8A68-AD26-48A45C4BB0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" y="6478426"/>
            <a:ext cx="1700233" cy="3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52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KoPubWorld돋움체 Bold"/>
        <a:ea typeface="KoPubWorld돋움체 Bold"/>
        <a:cs typeface=""/>
      </a:majorFont>
      <a:minorFont>
        <a:latin typeface="KoPubWorld돋움체 Medium"/>
        <a:ea typeface="KoPubWorld돋움체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9721ba-1d02-4a56-a472-3cc3748aa996" xsi:nil="true"/>
    <lcf76f155ced4ddcb4097134ff3c332f xmlns="34e82dc0-ce89-4203-915e-2dea30d49ef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2C54E9F81C9224993A537F3676EF435" ma:contentTypeVersion="11" ma:contentTypeDescription="새 문서를 만듭니다." ma:contentTypeScope="" ma:versionID="2a3fc63724dcc9ca03e32e50cd47e877">
  <xsd:schema xmlns:xsd="http://www.w3.org/2001/XMLSchema" xmlns:xs="http://www.w3.org/2001/XMLSchema" xmlns:p="http://schemas.microsoft.com/office/2006/metadata/properties" xmlns:ns2="34e82dc0-ce89-4203-915e-2dea30d49ef9" xmlns:ns3="8b9721ba-1d02-4a56-a472-3cc3748aa996" targetNamespace="http://schemas.microsoft.com/office/2006/metadata/properties" ma:root="true" ma:fieldsID="c8d3e721963d9b3fd454b6f6d27496e7" ns2:_="" ns3:_="">
    <xsd:import namespace="34e82dc0-ce89-4203-915e-2dea30d49ef9"/>
    <xsd:import namespace="8b9721ba-1d02-4a56-a472-3cc3748aa9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82dc0-ce89-4203-915e-2dea30d49e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이미지 태그" ma:readOnly="false" ma:fieldId="{5cf76f15-5ced-4ddc-b409-7134ff3c332f}" ma:taxonomyMulti="true" ma:sspId="21455f09-4884-45a5-9fd0-d6fcef04bb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721ba-1d02-4a56-a472-3cc3748aa99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d686769-c365-444f-9c03-6fc9509814a0}" ma:internalName="TaxCatchAll" ma:showField="CatchAllData" ma:web="8b9721ba-1d02-4a56-a472-3cc3748aa9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A3BC5B-4B46-4329-B326-5D21FFB0412B}">
  <ds:schemaRefs>
    <ds:schemaRef ds:uri="http://www.w3.org/XML/1998/namespace"/>
    <ds:schemaRef ds:uri="8b9721ba-1d02-4a56-a472-3cc3748aa996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34e82dc0-ce89-4203-915e-2dea30d49ef9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A6ECE24-D8A8-4D29-9439-2EE5DB51BD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e82dc0-ce89-4203-915e-2dea30d49ef9"/>
    <ds:schemaRef ds:uri="8b9721ba-1d02-4a56-a472-3cc3748aa9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34FC70-A8BC-4263-BCC8-7AB7AB8BDF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3173</TotalTime>
  <Words>965</Words>
  <Application>Microsoft Office PowerPoint</Application>
  <PresentationFormat>화면 슬라이드 쇼(4:3)</PresentationFormat>
  <Paragraphs>190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9" baseType="lpstr">
      <vt:lpstr>KoPubWorldDotum_Pro Bold</vt:lpstr>
      <vt:lpstr>KoPubWorld돋움체 Bold</vt:lpstr>
      <vt:lpstr>Wingdings</vt:lpstr>
      <vt:lpstr>Pretendard Medium</vt:lpstr>
      <vt:lpstr>Arial</vt:lpstr>
      <vt:lpstr>KoPubWorld돋움체 Medium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김영기</dc:creator>
  <cp:lastModifiedBy>USER</cp:lastModifiedBy>
  <cp:revision>63</cp:revision>
  <dcterms:created xsi:type="dcterms:W3CDTF">2006-08-16T00:00:00Z</dcterms:created>
  <dcterms:modified xsi:type="dcterms:W3CDTF">2025-09-23T12:35:29Z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0x01010032C54E9F81C9224993A537F3676EF435</vt:lpwstr>
  </property>
</Properties>
</file>